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439" r:id="rId3"/>
    <p:sldId id="1222" r:id="rId4"/>
    <p:sldId id="1193" r:id="rId5"/>
    <p:sldId id="1192" r:id="rId6"/>
    <p:sldId id="343" r:id="rId7"/>
    <p:sldId id="1235" r:id="rId8"/>
    <p:sldId id="1229" r:id="rId9"/>
    <p:sldId id="323" r:id="rId10"/>
    <p:sldId id="1223" r:id="rId11"/>
    <p:sldId id="1224" r:id="rId12"/>
    <p:sldId id="1225" r:id="rId13"/>
    <p:sldId id="353" r:id="rId14"/>
    <p:sldId id="1226" r:id="rId15"/>
    <p:sldId id="1228" r:id="rId16"/>
    <p:sldId id="1227" r:id="rId17"/>
    <p:sldId id="1230" r:id="rId18"/>
    <p:sldId id="1231" r:id="rId19"/>
    <p:sldId id="1232" r:id="rId20"/>
    <p:sldId id="1233" r:id="rId21"/>
    <p:sldId id="366" r:id="rId22"/>
    <p:sldId id="1234" r:id="rId23"/>
    <p:sldId id="437" r:id="rId24"/>
    <p:sldId id="1236" r:id="rId25"/>
    <p:sldId id="1237" r:id="rId26"/>
    <p:sldId id="1238" r:id="rId27"/>
    <p:sldId id="1239" r:id="rId28"/>
    <p:sldId id="1240" r:id="rId29"/>
    <p:sldId id="1241" r:id="rId30"/>
    <p:sldId id="1249" r:id="rId31"/>
    <p:sldId id="1250" r:id="rId32"/>
    <p:sldId id="1248" r:id="rId33"/>
    <p:sldId id="1243" r:id="rId34"/>
    <p:sldId id="1252" r:id="rId35"/>
    <p:sldId id="1246" r:id="rId36"/>
    <p:sldId id="1244" r:id="rId37"/>
    <p:sldId id="1247" r:id="rId38"/>
    <p:sldId id="1253"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33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D1EF63-B75D-4F2E-85FB-3A0748A4E5D5}"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kumimoji="1" lang="ja-JP" altLang="en-US"/>
        </a:p>
      </dgm:t>
    </dgm:pt>
    <dgm:pt modelId="{3C622504-D74B-4587-9014-9BDF28F51687}">
      <dgm:prSet/>
      <dgm:spPr/>
      <dgm:t>
        <a:bodyPr/>
        <a:lstStyle/>
        <a:p>
          <a:r>
            <a:rPr kumimoji="1" lang="en-US" b="1" dirty="0" err="1"/>
            <a:t>DataFrame</a:t>
          </a:r>
          <a:r>
            <a:rPr kumimoji="1" lang="ja-JP" b="1" dirty="0"/>
            <a:t>の作成</a:t>
          </a:r>
          <a:endParaRPr lang="ja-JP" b="1" dirty="0"/>
        </a:p>
      </dgm:t>
    </dgm:pt>
    <dgm:pt modelId="{A9D81920-786E-4F80-BE5C-562099521B3C}" type="parTrans" cxnId="{AEFC42A2-8E39-4A58-89B3-4CECD50DF6D5}">
      <dgm:prSet/>
      <dgm:spPr/>
      <dgm:t>
        <a:bodyPr/>
        <a:lstStyle/>
        <a:p>
          <a:endParaRPr kumimoji="1" lang="ja-JP" altLang="en-US" b="1"/>
        </a:p>
      </dgm:t>
    </dgm:pt>
    <dgm:pt modelId="{935F019C-20A0-4480-AA0A-77EB23DE21FE}" type="sibTrans" cxnId="{AEFC42A2-8E39-4A58-89B3-4CECD50DF6D5}">
      <dgm:prSet/>
      <dgm:spPr/>
      <dgm:t>
        <a:bodyPr/>
        <a:lstStyle/>
        <a:p>
          <a:endParaRPr kumimoji="1" lang="ja-JP" altLang="en-US" b="1"/>
        </a:p>
      </dgm:t>
    </dgm:pt>
    <dgm:pt modelId="{58D60DBD-821E-4E97-B6DB-CE9B3A55D83F}">
      <dgm:prSet/>
      <dgm:spPr/>
      <dgm:t>
        <a:bodyPr/>
        <a:lstStyle/>
        <a:p>
          <a:r>
            <a:rPr kumimoji="1" lang="en-US" b="1" dirty="0"/>
            <a:t>csv</a:t>
          </a:r>
          <a:r>
            <a:rPr kumimoji="1" lang="ja-JP" b="1" dirty="0"/>
            <a:t>への書き出し</a:t>
          </a:r>
          <a:endParaRPr lang="ja-JP" b="1" dirty="0"/>
        </a:p>
      </dgm:t>
    </dgm:pt>
    <dgm:pt modelId="{A509B62E-CB83-461A-B40C-822C1F7DCC99}" type="parTrans" cxnId="{AB5DFFAF-2ACC-4B4A-8681-98E73BD827E4}">
      <dgm:prSet/>
      <dgm:spPr/>
      <dgm:t>
        <a:bodyPr/>
        <a:lstStyle/>
        <a:p>
          <a:endParaRPr kumimoji="1" lang="ja-JP" altLang="en-US" b="1"/>
        </a:p>
      </dgm:t>
    </dgm:pt>
    <dgm:pt modelId="{A2518276-D6B4-47B6-8F2A-CA2D176933D4}" type="sibTrans" cxnId="{AB5DFFAF-2ACC-4B4A-8681-98E73BD827E4}">
      <dgm:prSet/>
      <dgm:spPr/>
      <dgm:t>
        <a:bodyPr/>
        <a:lstStyle/>
        <a:p>
          <a:endParaRPr kumimoji="1" lang="ja-JP" altLang="en-US" b="1"/>
        </a:p>
      </dgm:t>
    </dgm:pt>
    <dgm:pt modelId="{C6AF0DF3-3FE7-4E6E-8BC4-26D508947289}" type="pres">
      <dgm:prSet presAssocID="{0AD1EF63-B75D-4F2E-85FB-3A0748A4E5D5}" presName="linearFlow" presStyleCnt="0">
        <dgm:presLayoutVars>
          <dgm:resizeHandles val="exact"/>
        </dgm:presLayoutVars>
      </dgm:prSet>
      <dgm:spPr/>
    </dgm:pt>
    <dgm:pt modelId="{12B5ABF4-01DC-4862-98B6-49FF6DE08BC6}" type="pres">
      <dgm:prSet presAssocID="{3C622504-D74B-4587-9014-9BDF28F51687}" presName="node" presStyleLbl="node1" presStyleIdx="0" presStyleCnt="2" custScaleX="141787">
        <dgm:presLayoutVars>
          <dgm:bulletEnabled val="1"/>
        </dgm:presLayoutVars>
      </dgm:prSet>
      <dgm:spPr/>
    </dgm:pt>
    <dgm:pt modelId="{A4315F96-1CC1-4D5D-9288-9450BEB31059}" type="pres">
      <dgm:prSet presAssocID="{935F019C-20A0-4480-AA0A-77EB23DE21FE}" presName="sibTrans" presStyleLbl="sibTrans2D1" presStyleIdx="0" presStyleCnt="1"/>
      <dgm:spPr/>
    </dgm:pt>
    <dgm:pt modelId="{1AE5DD40-94C5-45C7-BD57-A305E7FCAF25}" type="pres">
      <dgm:prSet presAssocID="{935F019C-20A0-4480-AA0A-77EB23DE21FE}" presName="connectorText" presStyleLbl="sibTrans2D1" presStyleIdx="0" presStyleCnt="1"/>
      <dgm:spPr/>
    </dgm:pt>
    <dgm:pt modelId="{97980A85-D33E-4EAE-A31E-FD4AEEE4477F}" type="pres">
      <dgm:prSet presAssocID="{58D60DBD-821E-4E97-B6DB-CE9B3A55D83F}" presName="node" presStyleLbl="node1" presStyleIdx="1" presStyleCnt="2" custScaleX="141787">
        <dgm:presLayoutVars>
          <dgm:bulletEnabled val="1"/>
        </dgm:presLayoutVars>
      </dgm:prSet>
      <dgm:spPr/>
    </dgm:pt>
  </dgm:ptLst>
  <dgm:cxnLst>
    <dgm:cxn modelId="{8926E229-A390-4D65-8A53-249B0FAC76BD}" type="presOf" srcId="{0AD1EF63-B75D-4F2E-85FB-3A0748A4E5D5}" destId="{C6AF0DF3-3FE7-4E6E-8BC4-26D508947289}" srcOrd="0" destOrd="0" presId="urn:microsoft.com/office/officeart/2005/8/layout/process2"/>
    <dgm:cxn modelId="{AAB00B3A-599C-47B4-80A9-9FE327E655A1}" type="presOf" srcId="{935F019C-20A0-4480-AA0A-77EB23DE21FE}" destId="{1AE5DD40-94C5-45C7-BD57-A305E7FCAF25}" srcOrd="1" destOrd="0" presId="urn:microsoft.com/office/officeart/2005/8/layout/process2"/>
    <dgm:cxn modelId="{1C29B15D-C3E9-421C-9E5A-5957A592557B}" type="presOf" srcId="{58D60DBD-821E-4E97-B6DB-CE9B3A55D83F}" destId="{97980A85-D33E-4EAE-A31E-FD4AEEE4477F}" srcOrd="0" destOrd="0" presId="urn:microsoft.com/office/officeart/2005/8/layout/process2"/>
    <dgm:cxn modelId="{819F4F54-B1C0-4CDA-9C72-258929BF1CD9}" type="presOf" srcId="{935F019C-20A0-4480-AA0A-77EB23DE21FE}" destId="{A4315F96-1CC1-4D5D-9288-9450BEB31059}" srcOrd="0" destOrd="0" presId="urn:microsoft.com/office/officeart/2005/8/layout/process2"/>
    <dgm:cxn modelId="{AEFC42A2-8E39-4A58-89B3-4CECD50DF6D5}" srcId="{0AD1EF63-B75D-4F2E-85FB-3A0748A4E5D5}" destId="{3C622504-D74B-4587-9014-9BDF28F51687}" srcOrd="0" destOrd="0" parTransId="{A9D81920-786E-4F80-BE5C-562099521B3C}" sibTransId="{935F019C-20A0-4480-AA0A-77EB23DE21FE}"/>
    <dgm:cxn modelId="{AB5DFFAF-2ACC-4B4A-8681-98E73BD827E4}" srcId="{0AD1EF63-B75D-4F2E-85FB-3A0748A4E5D5}" destId="{58D60DBD-821E-4E97-B6DB-CE9B3A55D83F}" srcOrd="1" destOrd="0" parTransId="{A509B62E-CB83-461A-B40C-822C1F7DCC99}" sibTransId="{A2518276-D6B4-47B6-8F2A-CA2D176933D4}"/>
    <dgm:cxn modelId="{DCE180D7-8042-4859-A946-7DFDA715DA19}" type="presOf" srcId="{3C622504-D74B-4587-9014-9BDF28F51687}" destId="{12B5ABF4-01DC-4862-98B6-49FF6DE08BC6}" srcOrd="0" destOrd="0" presId="urn:microsoft.com/office/officeart/2005/8/layout/process2"/>
    <dgm:cxn modelId="{25AF9FB6-7746-44DD-8827-061D7D756FBE}" type="presParOf" srcId="{C6AF0DF3-3FE7-4E6E-8BC4-26D508947289}" destId="{12B5ABF4-01DC-4862-98B6-49FF6DE08BC6}" srcOrd="0" destOrd="0" presId="urn:microsoft.com/office/officeart/2005/8/layout/process2"/>
    <dgm:cxn modelId="{8038876A-D1AC-49C0-8F6B-21799893046F}" type="presParOf" srcId="{C6AF0DF3-3FE7-4E6E-8BC4-26D508947289}" destId="{A4315F96-1CC1-4D5D-9288-9450BEB31059}" srcOrd="1" destOrd="0" presId="urn:microsoft.com/office/officeart/2005/8/layout/process2"/>
    <dgm:cxn modelId="{43A4B532-AA5E-4389-A9B7-BC581FA1D195}" type="presParOf" srcId="{A4315F96-1CC1-4D5D-9288-9450BEB31059}" destId="{1AE5DD40-94C5-45C7-BD57-A305E7FCAF25}" srcOrd="0" destOrd="0" presId="urn:microsoft.com/office/officeart/2005/8/layout/process2"/>
    <dgm:cxn modelId="{3B9D2037-FC4F-44B0-8981-5F6BC0EE5FC8}" type="presParOf" srcId="{C6AF0DF3-3FE7-4E6E-8BC4-26D508947289}" destId="{97980A85-D33E-4EAE-A31E-FD4AEEE4477F}"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00FF9D-6B42-45D9-8776-7CED3788B21A}"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kumimoji="1" lang="ja-JP" altLang="en-US"/>
        </a:p>
      </dgm:t>
    </dgm:pt>
    <dgm:pt modelId="{010AB309-5244-4FCE-9416-E29D7034F2DA}">
      <dgm:prSet/>
      <dgm:spPr/>
      <dgm:t>
        <a:bodyPr/>
        <a:lstStyle/>
        <a:p>
          <a:r>
            <a:rPr kumimoji="1" lang="ja-JP"/>
            <a:t>クローリング</a:t>
          </a:r>
          <a:endParaRPr lang="ja-JP"/>
        </a:p>
      </dgm:t>
    </dgm:pt>
    <dgm:pt modelId="{746D4A52-E3FD-4FD0-88DC-2AF1C02B5A85}" type="parTrans" cxnId="{1F3E873B-0F6C-4C9A-A2F5-9500F000FF6F}">
      <dgm:prSet/>
      <dgm:spPr/>
      <dgm:t>
        <a:bodyPr/>
        <a:lstStyle/>
        <a:p>
          <a:endParaRPr kumimoji="1" lang="ja-JP" altLang="en-US"/>
        </a:p>
      </dgm:t>
    </dgm:pt>
    <dgm:pt modelId="{60289BD7-8B2D-4B10-BB3A-626899673D86}" type="sibTrans" cxnId="{1F3E873B-0F6C-4C9A-A2F5-9500F000FF6F}">
      <dgm:prSet/>
      <dgm:spPr/>
      <dgm:t>
        <a:bodyPr/>
        <a:lstStyle/>
        <a:p>
          <a:endParaRPr kumimoji="1" lang="ja-JP" altLang="en-US"/>
        </a:p>
      </dgm:t>
    </dgm:pt>
    <dgm:pt modelId="{54728EF9-02F8-4CD3-9C96-06A8F1CB8E0F}">
      <dgm:prSet/>
      <dgm:spPr/>
      <dgm:t>
        <a:bodyPr/>
        <a:lstStyle/>
        <a:p>
          <a:r>
            <a:rPr kumimoji="1" lang="ja-JP"/>
            <a:t>スクレイピング</a:t>
          </a:r>
          <a:endParaRPr lang="ja-JP"/>
        </a:p>
      </dgm:t>
    </dgm:pt>
    <dgm:pt modelId="{F1904F58-4B61-42C1-A58F-B4D6F73777C6}" type="parTrans" cxnId="{295E3981-2A56-42C8-B631-9D03697320A8}">
      <dgm:prSet/>
      <dgm:spPr/>
      <dgm:t>
        <a:bodyPr/>
        <a:lstStyle/>
        <a:p>
          <a:endParaRPr kumimoji="1" lang="ja-JP" altLang="en-US"/>
        </a:p>
      </dgm:t>
    </dgm:pt>
    <dgm:pt modelId="{9FE972EB-EFA4-4375-A0BB-7390205BF01A}" type="sibTrans" cxnId="{295E3981-2A56-42C8-B631-9D03697320A8}">
      <dgm:prSet/>
      <dgm:spPr/>
      <dgm:t>
        <a:bodyPr/>
        <a:lstStyle/>
        <a:p>
          <a:endParaRPr kumimoji="1" lang="ja-JP" altLang="en-US"/>
        </a:p>
      </dgm:t>
    </dgm:pt>
    <dgm:pt modelId="{0CB0293F-7EFB-43F3-9396-237E9BA0B758}">
      <dgm:prSet/>
      <dgm:spPr/>
      <dgm:t>
        <a:bodyPr/>
        <a:lstStyle/>
        <a:p>
          <a:r>
            <a:rPr kumimoji="1" lang="ja-JP"/>
            <a:t>正規表現による文字列処理</a:t>
          </a:r>
          <a:endParaRPr lang="ja-JP"/>
        </a:p>
      </dgm:t>
    </dgm:pt>
    <dgm:pt modelId="{D39FC27A-F6B1-404C-9ACD-7E985610199A}" type="parTrans" cxnId="{D7246AA7-2DA4-45B7-B773-08E535C198B6}">
      <dgm:prSet/>
      <dgm:spPr/>
      <dgm:t>
        <a:bodyPr/>
        <a:lstStyle/>
        <a:p>
          <a:endParaRPr kumimoji="1" lang="ja-JP" altLang="en-US"/>
        </a:p>
      </dgm:t>
    </dgm:pt>
    <dgm:pt modelId="{7D4E28BB-E2EB-46F7-B175-9A1C1257F64A}" type="sibTrans" cxnId="{D7246AA7-2DA4-45B7-B773-08E535C198B6}">
      <dgm:prSet/>
      <dgm:spPr/>
      <dgm:t>
        <a:bodyPr/>
        <a:lstStyle/>
        <a:p>
          <a:endParaRPr kumimoji="1" lang="ja-JP" altLang="en-US"/>
        </a:p>
      </dgm:t>
    </dgm:pt>
    <dgm:pt modelId="{0F832FC3-93DF-40DF-B5AF-65D98152ED78}">
      <dgm:prSet/>
      <dgm:spPr>
        <a:solidFill>
          <a:schemeClr val="accent2">
            <a:lumMod val="75000"/>
          </a:schemeClr>
        </a:solidFill>
      </dgm:spPr>
      <dgm:t>
        <a:bodyPr/>
        <a:lstStyle/>
        <a:p>
          <a:r>
            <a:rPr kumimoji="1" lang="ja-JP" dirty="0"/>
            <a:t>データセットの作成</a:t>
          </a:r>
          <a:endParaRPr lang="ja-JP" dirty="0"/>
        </a:p>
      </dgm:t>
    </dgm:pt>
    <dgm:pt modelId="{7143DAD2-601E-4CB1-9194-71536081D1CC}" type="parTrans" cxnId="{18BC2E39-117D-4117-A0BD-BDCEC48A64ED}">
      <dgm:prSet/>
      <dgm:spPr/>
      <dgm:t>
        <a:bodyPr/>
        <a:lstStyle/>
        <a:p>
          <a:endParaRPr kumimoji="1" lang="ja-JP" altLang="en-US"/>
        </a:p>
      </dgm:t>
    </dgm:pt>
    <dgm:pt modelId="{768BB6B9-2464-4A78-91A8-DEBC4B3CA930}" type="sibTrans" cxnId="{18BC2E39-117D-4117-A0BD-BDCEC48A64ED}">
      <dgm:prSet/>
      <dgm:spPr/>
      <dgm:t>
        <a:bodyPr/>
        <a:lstStyle/>
        <a:p>
          <a:endParaRPr kumimoji="1" lang="ja-JP" altLang="en-US"/>
        </a:p>
      </dgm:t>
    </dgm:pt>
    <dgm:pt modelId="{AAF16B83-1B4D-4BC1-8233-CA962869461D}" type="pres">
      <dgm:prSet presAssocID="{B000FF9D-6B42-45D9-8776-7CED3788B21A}" presName="linearFlow" presStyleCnt="0">
        <dgm:presLayoutVars>
          <dgm:resizeHandles val="exact"/>
        </dgm:presLayoutVars>
      </dgm:prSet>
      <dgm:spPr/>
    </dgm:pt>
    <dgm:pt modelId="{FF50DC22-6B95-4763-8AAA-10580A609002}" type="pres">
      <dgm:prSet presAssocID="{010AB309-5244-4FCE-9416-E29D7034F2DA}" presName="node" presStyleLbl="node1" presStyleIdx="0" presStyleCnt="4">
        <dgm:presLayoutVars>
          <dgm:bulletEnabled val="1"/>
        </dgm:presLayoutVars>
      </dgm:prSet>
      <dgm:spPr/>
    </dgm:pt>
    <dgm:pt modelId="{59935B98-A16A-4EB2-883F-6FE0C9D130ED}" type="pres">
      <dgm:prSet presAssocID="{60289BD7-8B2D-4B10-BB3A-626899673D86}" presName="sibTrans" presStyleLbl="sibTrans2D1" presStyleIdx="0" presStyleCnt="3"/>
      <dgm:spPr/>
    </dgm:pt>
    <dgm:pt modelId="{71B3921C-AE01-4604-9950-B1F86FE75734}" type="pres">
      <dgm:prSet presAssocID="{60289BD7-8B2D-4B10-BB3A-626899673D86}" presName="connectorText" presStyleLbl="sibTrans2D1" presStyleIdx="0" presStyleCnt="3"/>
      <dgm:spPr/>
    </dgm:pt>
    <dgm:pt modelId="{3731155E-AC81-415B-8773-1FA164DC6BF7}" type="pres">
      <dgm:prSet presAssocID="{54728EF9-02F8-4CD3-9C96-06A8F1CB8E0F}" presName="node" presStyleLbl="node1" presStyleIdx="1" presStyleCnt="4">
        <dgm:presLayoutVars>
          <dgm:bulletEnabled val="1"/>
        </dgm:presLayoutVars>
      </dgm:prSet>
      <dgm:spPr/>
    </dgm:pt>
    <dgm:pt modelId="{F848FF58-5A14-4936-AF57-028BDFC636FA}" type="pres">
      <dgm:prSet presAssocID="{9FE972EB-EFA4-4375-A0BB-7390205BF01A}" presName="sibTrans" presStyleLbl="sibTrans2D1" presStyleIdx="1" presStyleCnt="3"/>
      <dgm:spPr/>
    </dgm:pt>
    <dgm:pt modelId="{EC2D163E-814A-4035-9478-A203CE590FB1}" type="pres">
      <dgm:prSet presAssocID="{9FE972EB-EFA4-4375-A0BB-7390205BF01A}" presName="connectorText" presStyleLbl="sibTrans2D1" presStyleIdx="1" presStyleCnt="3"/>
      <dgm:spPr/>
    </dgm:pt>
    <dgm:pt modelId="{DDBF1090-0B76-4E6D-9436-5BE291A72D8C}" type="pres">
      <dgm:prSet presAssocID="{0CB0293F-7EFB-43F3-9396-237E9BA0B758}" presName="node" presStyleLbl="node1" presStyleIdx="2" presStyleCnt="4">
        <dgm:presLayoutVars>
          <dgm:bulletEnabled val="1"/>
        </dgm:presLayoutVars>
      </dgm:prSet>
      <dgm:spPr/>
    </dgm:pt>
    <dgm:pt modelId="{5FF9BFEF-9B50-4D11-A7C2-4381441A08EE}" type="pres">
      <dgm:prSet presAssocID="{7D4E28BB-E2EB-46F7-B175-9A1C1257F64A}" presName="sibTrans" presStyleLbl="sibTrans2D1" presStyleIdx="2" presStyleCnt="3"/>
      <dgm:spPr/>
    </dgm:pt>
    <dgm:pt modelId="{708F9B6D-5314-4EE7-9994-EEA635CDBAED}" type="pres">
      <dgm:prSet presAssocID="{7D4E28BB-E2EB-46F7-B175-9A1C1257F64A}" presName="connectorText" presStyleLbl="sibTrans2D1" presStyleIdx="2" presStyleCnt="3"/>
      <dgm:spPr/>
    </dgm:pt>
    <dgm:pt modelId="{BDC1EDBB-F68C-4140-B245-9F6385E22EA9}" type="pres">
      <dgm:prSet presAssocID="{0F832FC3-93DF-40DF-B5AF-65D98152ED78}" presName="node" presStyleLbl="node1" presStyleIdx="3" presStyleCnt="4">
        <dgm:presLayoutVars>
          <dgm:bulletEnabled val="1"/>
        </dgm:presLayoutVars>
      </dgm:prSet>
      <dgm:spPr/>
    </dgm:pt>
  </dgm:ptLst>
  <dgm:cxnLst>
    <dgm:cxn modelId="{D1438328-5428-43AA-858B-B0D28677FC99}" type="presOf" srcId="{0F832FC3-93DF-40DF-B5AF-65D98152ED78}" destId="{BDC1EDBB-F68C-4140-B245-9F6385E22EA9}" srcOrd="0" destOrd="0" presId="urn:microsoft.com/office/officeart/2005/8/layout/process2"/>
    <dgm:cxn modelId="{18BC2E39-117D-4117-A0BD-BDCEC48A64ED}" srcId="{B000FF9D-6B42-45D9-8776-7CED3788B21A}" destId="{0F832FC3-93DF-40DF-B5AF-65D98152ED78}" srcOrd="3" destOrd="0" parTransId="{7143DAD2-601E-4CB1-9194-71536081D1CC}" sibTransId="{768BB6B9-2464-4A78-91A8-DEBC4B3CA930}"/>
    <dgm:cxn modelId="{1F3E873B-0F6C-4C9A-A2F5-9500F000FF6F}" srcId="{B000FF9D-6B42-45D9-8776-7CED3788B21A}" destId="{010AB309-5244-4FCE-9416-E29D7034F2DA}" srcOrd="0" destOrd="0" parTransId="{746D4A52-E3FD-4FD0-88DC-2AF1C02B5A85}" sibTransId="{60289BD7-8B2D-4B10-BB3A-626899673D86}"/>
    <dgm:cxn modelId="{23856F49-1ECC-493F-BC29-1AE053DCADAC}" type="presOf" srcId="{7D4E28BB-E2EB-46F7-B175-9A1C1257F64A}" destId="{708F9B6D-5314-4EE7-9994-EEA635CDBAED}" srcOrd="1" destOrd="0" presId="urn:microsoft.com/office/officeart/2005/8/layout/process2"/>
    <dgm:cxn modelId="{B80F6B50-DA36-4A08-9522-E4E7B62DF26D}" type="presOf" srcId="{010AB309-5244-4FCE-9416-E29D7034F2DA}" destId="{FF50DC22-6B95-4763-8AAA-10580A609002}" srcOrd="0" destOrd="0" presId="urn:microsoft.com/office/officeart/2005/8/layout/process2"/>
    <dgm:cxn modelId="{EB4CE87A-3F3F-4A3B-91A6-D91BB5B51FC4}" type="presOf" srcId="{9FE972EB-EFA4-4375-A0BB-7390205BF01A}" destId="{EC2D163E-814A-4035-9478-A203CE590FB1}" srcOrd="1" destOrd="0" presId="urn:microsoft.com/office/officeart/2005/8/layout/process2"/>
    <dgm:cxn modelId="{5D04FB7F-F9C8-4144-AF94-4D97D5BDB676}" type="presOf" srcId="{60289BD7-8B2D-4B10-BB3A-626899673D86}" destId="{59935B98-A16A-4EB2-883F-6FE0C9D130ED}" srcOrd="0" destOrd="0" presId="urn:microsoft.com/office/officeart/2005/8/layout/process2"/>
    <dgm:cxn modelId="{295E3981-2A56-42C8-B631-9D03697320A8}" srcId="{B000FF9D-6B42-45D9-8776-7CED3788B21A}" destId="{54728EF9-02F8-4CD3-9C96-06A8F1CB8E0F}" srcOrd="1" destOrd="0" parTransId="{F1904F58-4B61-42C1-A58F-B4D6F73777C6}" sibTransId="{9FE972EB-EFA4-4375-A0BB-7390205BF01A}"/>
    <dgm:cxn modelId="{D7246AA7-2DA4-45B7-B773-08E535C198B6}" srcId="{B000FF9D-6B42-45D9-8776-7CED3788B21A}" destId="{0CB0293F-7EFB-43F3-9396-237E9BA0B758}" srcOrd="2" destOrd="0" parTransId="{D39FC27A-F6B1-404C-9ACD-7E985610199A}" sibTransId="{7D4E28BB-E2EB-46F7-B175-9A1C1257F64A}"/>
    <dgm:cxn modelId="{D23C5EB2-5F29-4AAA-85D0-BAFE026BF689}" type="presOf" srcId="{7D4E28BB-E2EB-46F7-B175-9A1C1257F64A}" destId="{5FF9BFEF-9B50-4D11-A7C2-4381441A08EE}" srcOrd="0" destOrd="0" presId="urn:microsoft.com/office/officeart/2005/8/layout/process2"/>
    <dgm:cxn modelId="{9632E5BB-2BF2-4D6E-861A-754B53A81A5E}" type="presOf" srcId="{54728EF9-02F8-4CD3-9C96-06A8F1CB8E0F}" destId="{3731155E-AC81-415B-8773-1FA164DC6BF7}" srcOrd="0" destOrd="0" presId="urn:microsoft.com/office/officeart/2005/8/layout/process2"/>
    <dgm:cxn modelId="{840922E1-7DDA-4588-82C7-096427A9015B}" type="presOf" srcId="{9FE972EB-EFA4-4375-A0BB-7390205BF01A}" destId="{F848FF58-5A14-4936-AF57-028BDFC636FA}" srcOrd="0" destOrd="0" presId="urn:microsoft.com/office/officeart/2005/8/layout/process2"/>
    <dgm:cxn modelId="{79D764EB-D043-45D4-9C47-A1D800884E64}" type="presOf" srcId="{0CB0293F-7EFB-43F3-9396-237E9BA0B758}" destId="{DDBF1090-0B76-4E6D-9436-5BE291A72D8C}" srcOrd="0" destOrd="0" presId="urn:microsoft.com/office/officeart/2005/8/layout/process2"/>
    <dgm:cxn modelId="{990B55F3-74F5-404D-993D-FE34BEB007BB}" type="presOf" srcId="{B000FF9D-6B42-45D9-8776-7CED3788B21A}" destId="{AAF16B83-1B4D-4BC1-8233-CA962869461D}" srcOrd="0" destOrd="0" presId="urn:microsoft.com/office/officeart/2005/8/layout/process2"/>
    <dgm:cxn modelId="{A4D4FEFE-4350-4BB4-A545-A2B95A1DA8A5}" type="presOf" srcId="{60289BD7-8B2D-4B10-BB3A-626899673D86}" destId="{71B3921C-AE01-4604-9950-B1F86FE75734}" srcOrd="1" destOrd="0" presId="urn:microsoft.com/office/officeart/2005/8/layout/process2"/>
    <dgm:cxn modelId="{17645C19-6EA2-4295-9EE7-270F400454C4}" type="presParOf" srcId="{AAF16B83-1B4D-4BC1-8233-CA962869461D}" destId="{FF50DC22-6B95-4763-8AAA-10580A609002}" srcOrd="0" destOrd="0" presId="urn:microsoft.com/office/officeart/2005/8/layout/process2"/>
    <dgm:cxn modelId="{654BA1D0-D68A-4DB4-B180-26169D65A524}" type="presParOf" srcId="{AAF16B83-1B4D-4BC1-8233-CA962869461D}" destId="{59935B98-A16A-4EB2-883F-6FE0C9D130ED}" srcOrd="1" destOrd="0" presId="urn:microsoft.com/office/officeart/2005/8/layout/process2"/>
    <dgm:cxn modelId="{A2BC43DA-195F-465F-B466-00D8C43C7482}" type="presParOf" srcId="{59935B98-A16A-4EB2-883F-6FE0C9D130ED}" destId="{71B3921C-AE01-4604-9950-B1F86FE75734}" srcOrd="0" destOrd="0" presId="urn:microsoft.com/office/officeart/2005/8/layout/process2"/>
    <dgm:cxn modelId="{FB7B7FC6-CA93-4024-B50E-2312097518AB}" type="presParOf" srcId="{AAF16B83-1B4D-4BC1-8233-CA962869461D}" destId="{3731155E-AC81-415B-8773-1FA164DC6BF7}" srcOrd="2" destOrd="0" presId="urn:microsoft.com/office/officeart/2005/8/layout/process2"/>
    <dgm:cxn modelId="{72191DE6-7C35-499E-8C21-2F048DD2C70A}" type="presParOf" srcId="{AAF16B83-1B4D-4BC1-8233-CA962869461D}" destId="{F848FF58-5A14-4936-AF57-028BDFC636FA}" srcOrd="3" destOrd="0" presId="urn:microsoft.com/office/officeart/2005/8/layout/process2"/>
    <dgm:cxn modelId="{95BEC375-476A-4607-913A-2EEBF974B202}" type="presParOf" srcId="{F848FF58-5A14-4936-AF57-028BDFC636FA}" destId="{EC2D163E-814A-4035-9478-A203CE590FB1}" srcOrd="0" destOrd="0" presId="urn:microsoft.com/office/officeart/2005/8/layout/process2"/>
    <dgm:cxn modelId="{385CCDCA-ACCD-4836-8876-E3ADDB8BD3C4}" type="presParOf" srcId="{AAF16B83-1B4D-4BC1-8233-CA962869461D}" destId="{DDBF1090-0B76-4E6D-9436-5BE291A72D8C}" srcOrd="4" destOrd="0" presId="urn:microsoft.com/office/officeart/2005/8/layout/process2"/>
    <dgm:cxn modelId="{A7008716-A4A0-494E-8B30-9B0AAAB44D6E}" type="presParOf" srcId="{AAF16B83-1B4D-4BC1-8233-CA962869461D}" destId="{5FF9BFEF-9B50-4D11-A7C2-4381441A08EE}" srcOrd="5" destOrd="0" presId="urn:microsoft.com/office/officeart/2005/8/layout/process2"/>
    <dgm:cxn modelId="{E1B19E09-856C-466F-8A8C-C6F5170C9734}" type="presParOf" srcId="{5FF9BFEF-9B50-4D11-A7C2-4381441A08EE}" destId="{708F9B6D-5314-4EE7-9994-EEA635CDBAED}" srcOrd="0" destOrd="0" presId="urn:microsoft.com/office/officeart/2005/8/layout/process2"/>
    <dgm:cxn modelId="{72CF685B-1CE3-46DA-99D0-786B0346D5CA}" type="presParOf" srcId="{AAF16B83-1B4D-4BC1-8233-CA962869461D}" destId="{BDC1EDBB-F68C-4140-B245-9F6385E22EA9}"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1C00FE-A599-4998-AF81-2C4BA331796C}"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kumimoji="1" lang="ja-JP" altLang="en-US"/>
        </a:p>
      </dgm:t>
    </dgm:pt>
    <dgm:pt modelId="{25B18500-0C0D-40AD-8FBE-CA102F28371B}">
      <dgm:prSet custT="1"/>
      <dgm:spPr/>
      <dgm:t>
        <a:bodyPr/>
        <a:lstStyle/>
        <a:p>
          <a:r>
            <a:rPr kumimoji="1" lang="en-US" sz="2000"/>
            <a:t>HTML</a:t>
          </a:r>
          <a:r>
            <a:rPr kumimoji="1" lang="ja-JP" sz="2000"/>
            <a:t>を木構造に変換（パース）</a:t>
          </a:r>
          <a:endParaRPr lang="ja-JP" sz="2000"/>
        </a:p>
      </dgm:t>
    </dgm:pt>
    <dgm:pt modelId="{D71C7D3F-1E4B-4D6B-83E8-5C779D32A594}" type="parTrans" cxnId="{598AB4CF-C9F1-4AD1-A362-4A3E5D4855B2}">
      <dgm:prSet/>
      <dgm:spPr/>
      <dgm:t>
        <a:bodyPr/>
        <a:lstStyle/>
        <a:p>
          <a:endParaRPr kumimoji="1" lang="ja-JP" altLang="en-US" sz="2000"/>
        </a:p>
      </dgm:t>
    </dgm:pt>
    <dgm:pt modelId="{D57F543F-1FF7-4873-BD47-CE414D67EE0B}" type="sibTrans" cxnId="{598AB4CF-C9F1-4AD1-A362-4A3E5D4855B2}">
      <dgm:prSet custT="1"/>
      <dgm:spPr/>
      <dgm:t>
        <a:bodyPr/>
        <a:lstStyle/>
        <a:p>
          <a:endParaRPr kumimoji="1" lang="ja-JP" altLang="en-US" sz="2000"/>
        </a:p>
      </dgm:t>
    </dgm:pt>
    <dgm:pt modelId="{5D4BB1B2-BD2A-4ABE-B686-799FD4D6E815}">
      <dgm:prSet custT="1"/>
      <dgm:spPr/>
      <dgm:t>
        <a:bodyPr/>
        <a:lstStyle/>
        <a:p>
          <a:r>
            <a:rPr kumimoji="1" lang="ja-JP" altLang="en-US" sz="2000" dirty="0"/>
            <a:t>画像リンクへのパスを記述</a:t>
          </a:r>
          <a:endParaRPr lang="ja-JP" altLang="en-US" sz="2000" dirty="0"/>
        </a:p>
      </dgm:t>
    </dgm:pt>
    <dgm:pt modelId="{5E67107E-1BFD-48D5-A461-B9E6DE3108AA}" type="parTrans" cxnId="{EB990342-BC9A-4D13-9618-D57717A6DFEA}">
      <dgm:prSet/>
      <dgm:spPr/>
      <dgm:t>
        <a:bodyPr/>
        <a:lstStyle/>
        <a:p>
          <a:endParaRPr kumimoji="1" lang="ja-JP" altLang="en-US" sz="2000"/>
        </a:p>
      </dgm:t>
    </dgm:pt>
    <dgm:pt modelId="{08697AA5-936A-43B7-8A55-8DAF4661F6D5}" type="sibTrans" cxnId="{EB990342-BC9A-4D13-9618-D57717A6DFEA}">
      <dgm:prSet custT="1"/>
      <dgm:spPr/>
      <dgm:t>
        <a:bodyPr/>
        <a:lstStyle/>
        <a:p>
          <a:endParaRPr kumimoji="1" lang="ja-JP" altLang="en-US" sz="2000"/>
        </a:p>
      </dgm:t>
    </dgm:pt>
    <dgm:pt modelId="{D285FCAC-4F4D-48D3-ADCF-5B1A34C9C6E4}">
      <dgm:prSet custT="1"/>
      <dgm:spPr/>
      <dgm:t>
        <a:bodyPr/>
        <a:lstStyle/>
        <a:p>
          <a:r>
            <a:rPr lang="ja-JP" altLang="en-US" sz="2000" dirty="0"/>
            <a:t>画像リンク</a:t>
          </a:r>
          <a:r>
            <a:rPr lang="en-US" altLang="ja-JP" sz="2000" dirty="0"/>
            <a:t>(URL)</a:t>
          </a:r>
          <a:r>
            <a:rPr lang="ja-JP" altLang="en-US" sz="2000" dirty="0"/>
            <a:t>を取得</a:t>
          </a:r>
          <a:endParaRPr lang="ja-JP" sz="2000" dirty="0"/>
        </a:p>
      </dgm:t>
    </dgm:pt>
    <dgm:pt modelId="{AB87DED5-7BE1-48C7-B25D-771AA78FCA5B}" type="parTrans" cxnId="{724DB76D-8BCB-4ED2-A1B4-D817F00BA5C0}">
      <dgm:prSet/>
      <dgm:spPr/>
      <dgm:t>
        <a:bodyPr/>
        <a:lstStyle/>
        <a:p>
          <a:endParaRPr kumimoji="1" lang="ja-JP" altLang="en-US" sz="2000"/>
        </a:p>
      </dgm:t>
    </dgm:pt>
    <dgm:pt modelId="{7E94E520-2252-4210-AD37-F102766A63E7}" type="sibTrans" cxnId="{724DB76D-8BCB-4ED2-A1B4-D817F00BA5C0}">
      <dgm:prSet custT="1"/>
      <dgm:spPr/>
      <dgm:t>
        <a:bodyPr/>
        <a:lstStyle/>
        <a:p>
          <a:endParaRPr kumimoji="1" lang="ja-JP" altLang="en-US" sz="2000"/>
        </a:p>
      </dgm:t>
    </dgm:pt>
    <dgm:pt modelId="{5069DC39-8A93-4F2D-B479-391B2AAA2125}">
      <dgm:prSet custT="1"/>
      <dgm:spPr/>
      <dgm:t>
        <a:bodyPr/>
        <a:lstStyle/>
        <a:p>
          <a:r>
            <a:rPr lang="ja-JP" altLang="en-US" sz="2000" dirty="0"/>
            <a:t>画像取得の</a:t>
          </a:r>
          <a:r>
            <a:rPr lang="en-US" altLang="ja-JP" sz="2000" dirty="0"/>
            <a:t>http</a:t>
          </a:r>
          <a:r>
            <a:rPr lang="ja-JP" altLang="en-US" sz="2000" dirty="0"/>
            <a:t>リクエスト</a:t>
          </a:r>
          <a:endParaRPr lang="ja-JP" sz="2000" dirty="0"/>
        </a:p>
      </dgm:t>
    </dgm:pt>
    <dgm:pt modelId="{0BF85B58-E0CB-47D7-AE09-9023B41232B1}" type="parTrans" cxnId="{696D9875-9D58-44E2-A96F-3A62F9825630}">
      <dgm:prSet/>
      <dgm:spPr/>
      <dgm:t>
        <a:bodyPr/>
        <a:lstStyle/>
        <a:p>
          <a:endParaRPr kumimoji="1" lang="ja-JP" altLang="en-US" sz="2000"/>
        </a:p>
      </dgm:t>
    </dgm:pt>
    <dgm:pt modelId="{C6CCD31C-EF5E-4B77-B68D-09D29B49ACF4}" type="sibTrans" cxnId="{696D9875-9D58-44E2-A96F-3A62F9825630}">
      <dgm:prSet custT="1"/>
      <dgm:spPr/>
      <dgm:t>
        <a:bodyPr/>
        <a:lstStyle/>
        <a:p>
          <a:endParaRPr kumimoji="1" lang="ja-JP" altLang="en-US" sz="2000"/>
        </a:p>
      </dgm:t>
    </dgm:pt>
    <dgm:pt modelId="{91EE0D1A-35BE-4043-9EEA-4320A206A940}">
      <dgm:prSet custT="1"/>
      <dgm:spPr/>
      <dgm:t>
        <a:bodyPr/>
        <a:lstStyle/>
        <a:p>
          <a:r>
            <a:rPr lang="ja-JP" altLang="en-US" sz="2000" dirty="0"/>
            <a:t>画像の保存</a:t>
          </a:r>
        </a:p>
      </dgm:t>
    </dgm:pt>
    <dgm:pt modelId="{EA8CC353-CB30-4795-B48F-99C6D2BE59A0}" type="parTrans" cxnId="{1D7EAEB9-88B5-40FD-823D-2F2F12EC1986}">
      <dgm:prSet/>
      <dgm:spPr/>
      <dgm:t>
        <a:bodyPr/>
        <a:lstStyle/>
        <a:p>
          <a:endParaRPr kumimoji="1" lang="ja-JP" altLang="en-US" sz="2000"/>
        </a:p>
      </dgm:t>
    </dgm:pt>
    <dgm:pt modelId="{8CF4D130-7247-476A-99E6-B0E89C1DC99D}" type="sibTrans" cxnId="{1D7EAEB9-88B5-40FD-823D-2F2F12EC1986}">
      <dgm:prSet/>
      <dgm:spPr/>
      <dgm:t>
        <a:bodyPr/>
        <a:lstStyle/>
        <a:p>
          <a:endParaRPr kumimoji="1" lang="ja-JP" altLang="en-US" sz="2000"/>
        </a:p>
      </dgm:t>
    </dgm:pt>
    <dgm:pt modelId="{165F98F4-4818-4091-891B-ADB0D28D6177}" type="pres">
      <dgm:prSet presAssocID="{431C00FE-A599-4998-AF81-2C4BA331796C}" presName="linearFlow" presStyleCnt="0">
        <dgm:presLayoutVars>
          <dgm:resizeHandles val="exact"/>
        </dgm:presLayoutVars>
      </dgm:prSet>
      <dgm:spPr/>
    </dgm:pt>
    <dgm:pt modelId="{642DE1DF-3ABF-4F23-AA5C-60B245A2E719}" type="pres">
      <dgm:prSet presAssocID="{25B18500-0C0D-40AD-8FBE-CA102F28371B}" presName="node" presStyleLbl="node1" presStyleIdx="0" presStyleCnt="5" custLinFactNeighborX="981" custLinFactNeighborY="-10362">
        <dgm:presLayoutVars>
          <dgm:bulletEnabled val="1"/>
        </dgm:presLayoutVars>
      </dgm:prSet>
      <dgm:spPr/>
    </dgm:pt>
    <dgm:pt modelId="{5CFB2629-32E3-41FA-B51A-CBE5DC0AF7F5}" type="pres">
      <dgm:prSet presAssocID="{D57F543F-1FF7-4873-BD47-CE414D67EE0B}" presName="sibTrans" presStyleLbl="sibTrans2D1" presStyleIdx="0" presStyleCnt="4"/>
      <dgm:spPr/>
    </dgm:pt>
    <dgm:pt modelId="{32498EBB-BF52-4752-91C3-9853D94AD569}" type="pres">
      <dgm:prSet presAssocID="{D57F543F-1FF7-4873-BD47-CE414D67EE0B}" presName="connectorText" presStyleLbl="sibTrans2D1" presStyleIdx="0" presStyleCnt="4"/>
      <dgm:spPr/>
    </dgm:pt>
    <dgm:pt modelId="{0F269097-C8FD-4593-8526-5D9556CEEFDF}" type="pres">
      <dgm:prSet presAssocID="{5D4BB1B2-BD2A-4ABE-B686-799FD4D6E815}" presName="node" presStyleLbl="node1" presStyleIdx="1" presStyleCnt="5">
        <dgm:presLayoutVars>
          <dgm:bulletEnabled val="1"/>
        </dgm:presLayoutVars>
      </dgm:prSet>
      <dgm:spPr/>
    </dgm:pt>
    <dgm:pt modelId="{6F81235A-DF5B-4523-92B5-E99E2D58CB4F}" type="pres">
      <dgm:prSet presAssocID="{08697AA5-936A-43B7-8A55-8DAF4661F6D5}" presName="sibTrans" presStyleLbl="sibTrans2D1" presStyleIdx="1" presStyleCnt="4"/>
      <dgm:spPr/>
    </dgm:pt>
    <dgm:pt modelId="{461762DB-8B72-433B-B82A-C42A189D334F}" type="pres">
      <dgm:prSet presAssocID="{08697AA5-936A-43B7-8A55-8DAF4661F6D5}" presName="connectorText" presStyleLbl="sibTrans2D1" presStyleIdx="1" presStyleCnt="4"/>
      <dgm:spPr/>
    </dgm:pt>
    <dgm:pt modelId="{8872CA68-CCCD-47EA-ADAF-94860B339E0E}" type="pres">
      <dgm:prSet presAssocID="{D285FCAC-4F4D-48D3-ADCF-5B1A34C9C6E4}" presName="node" presStyleLbl="node1" presStyleIdx="2" presStyleCnt="5">
        <dgm:presLayoutVars>
          <dgm:bulletEnabled val="1"/>
        </dgm:presLayoutVars>
      </dgm:prSet>
      <dgm:spPr/>
    </dgm:pt>
    <dgm:pt modelId="{48BFD222-D2E2-4BDC-B288-F4B547BA7B38}" type="pres">
      <dgm:prSet presAssocID="{7E94E520-2252-4210-AD37-F102766A63E7}" presName="sibTrans" presStyleLbl="sibTrans2D1" presStyleIdx="2" presStyleCnt="4"/>
      <dgm:spPr/>
    </dgm:pt>
    <dgm:pt modelId="{5730C52C-C043-414F-9987-2BB3A37FFCFB}" type="pres">
      <dgm:prSet presAssocID="{7E94E520-2252-4210-AD37-F102766A63E7}" presName="connectorText" presStyleLbl="sibTrans2D1" presStyleIdx="2" presStyleCnt="4"/>
      <dgm:spPr/>
    </dgm:pt>
    <dgm:pt modelId="{1747EEE2-C1DF-47FD-BD5E-65FA5C08DCC9}" type="pres">
      <dgm:prSet presAssocID="{5069DC39-8A93-4F2D-B479-391B2AAA2125}" presName="node" presStyleLbl="node1" presStyleIdx="3" presStyleCnt="5">
        <dgm:presLayoutVars>
          <dgm:bulletEnabled val="1"/>
        </dgm:presLayoutVars>
      </dgm:prSet>
      <dgm:spPr/>
    </dgm:pt>
    <dgm:pt modelId="{89F2C011-DF7B-4F00-AEBD-70C134092420}" type="pres">
      <dgm:prSet presAssocID="{C6CCD31C-EF5E-4B77-B68D-09D29B49ACF4}" presName="sibTrans" presStyleLbl="sibTrans2D1" presStyleIdx="3" presStyleCnt="4"/>
      <dgm:spPr/>
    </dgm:pt>
    <dgm:pt modelId="{F01918AE-221D-4F70-B13D-1ABF772DFA8D}" type="pres">
      <dgm:prSet presAssocID="{C6CCD31C-EF5E-4B77-B68D-09D29B49ACF4}" presName="connectorText" presStyleLbl="sibTrans2D1" presStyleIdx="3" presStyleCnt="4"/>
      <dgm:spPr/>
    </dgm:pt>
    <dgm:pt modelId="{60F21DAA-DBD3-4201-9639-629CAD7014F2}" type="pres">
      <dgm:prSet presAssocID="{91EE0D1A-35BE-4043-9EEA-4320A206A940}" presName="node" presStyleLbl="node1" presStyleIdx="4" presStyleCnt="5">
        <dgm:presLayoutVars>
          <dgm:bulletEnabled val="1"/>
        </dgm:presLayoutVars>
      </dgm:prSet>
      <dgm:spPr/>
    </dgm:pt>
  </dgm:ptLst>
  <dgm:cxnLst>
    <dgm:cxn modelId="{BBDEA109-87D1-4365-87B8-3BFB8B37A98A}" type="presOf" srcId="{D57F543F-1FF7-4873-BD47-CE414D67EE0B}" destId="{32498EBB-BF52-4752-91C3-9853D94AD569}" srcOrd="1" destOrd="0" presId="urn:microsoft.com/office/officeart/2005/8/layout/process2"/>
    <dgm:cxn modelId="{AD579E25-D0F9-4D9F-8D39-06471633FA7B}" type="presOf" srcId="{431C00FE-A599-4998-AF81-2C4BA331796C}" destId="{165F98F4-4818-4091-891B-ADB0D28D6177}" srcOrd="0" destOrd="0" presId="urn:microsoft.com/office/officeart/2005/8/layout/process2"/>
    <dgm:cxn modelId="{A8A0162B-44CE-4E13-AF54-11951A5BF4D9}" type="presOf" srcId="{08697AA5-936A-43B7-8A55-8DAF4661F6D5}" destId="{6F81235A-DF5B-4523-92B5-E99E2D58CB4F}" srcOrd="0" destOrd="0" presId="urn:microsoft.com/office/officeart/2005/8/layout/process2"/>
    <dgm:cxn modelId="{D1E47A36-C2E0-4D5B-A8CD-CADF92BA1093}" type="presOf" srcId="{5D4BB1B2-BD2A-4ABE-B686-799FD4D6E815}" destId="{0F269097-C8FD-4593-8526-5D9556CEEFDF}" srcOrd="0" destOrd="0" presId="urn:microsoft.com/office/officeart/2005/8/layout/process2"/>
    <dgm:cxn modelId="{65703340-4A09-4451-8915-D672EACF8719}" type="presOf" srcId="{C6CCD31C-EF5E-4B77-B68D-09D29B49ACF4}" destId="{F01918AE-221D-4F70-B13D-1ABF772DFA8D}" srcOrd="1" destOrd="0" presId="urn:microsoft.com/office/officeart/2005/8/layout/process2"/>
    <dgm:cxn modelId="{EB990342-BC9A-4D13-9618-D57717A6DFEA}" srcId="{431C00FE-A599-4998-AF81-2C4BA331796C}" destId="{5D4BB1B2-BD2A-4ABE-B686-799FD4D6E815}" srcOrd="1" destOrd="0" parTransId="{5E67107E-1BFD-48D5-A461-B9E6DE3108AA}" sibTransId="{08697AA5-936A-43B7-8A55-8DAF4661F6D5}"/>
    <dgm:cxn modelId="{BF7F6A66-97AD-468F-B297-FA1D37AC42B9}" type="presOf" srcId="{C6CCD31C-EF5E-4B77-B68D-09D29B49ACF4}" destId="{89F2C011-DF7B-4F00-AEBD-70C134092420}" srcOrd="0" destOrd="0" presId="urn:microsoft.com/office/officeart/2005/8/layout/process2"/>
    <dgm:cxn modelId="{724DB76D-8BCB-4ED2-A1B4-D817F00BA5C0}" srcId="{431C00FE-A599-4998-AF81-2C4BA331796C}" destId="{D285FCAC-4F4D-48D3-ADCF-5B1A34C9C6E4}" srcOrd="2" destOrd="0" parTransId="{AB87DED5-7BE1-48C7-B25D-771AA78FCA5B}" sibTransId="{7E94E520-2252-4210-AD37-F102766A63E7}"/>
    <dgm:cxn modelId="{8A8ED250-CD23-43DF-A2CE-C4419F432614}" type="presOf" srcId="{25B18500-0C0D-40AD-8FBE-CA102F28371B}" destId="{642DE1DF-3ABF-4F23-AA5C-60B245A2E719}" srcOrd="0" destOrd="0" presId="urn:microsoft.com/office/officeart/2005/8/layout/process2"/>
    <dgm:cxn modelId="{75013371-DE35-4F38-BEFB-84B54B0FA1D6}" type="presOf" srcId="{08697AA5-936A-43B7-8A55-8DAF4661F6D5}" destId="{461762DB-8B72-433B-B82A-C42A189D334F}" srcOrd="1" destOrd="0" presId="urn:microsoft.com/office/officeart/2005/8/layout/process2"/>
    <dgm:cxn modelId="{AFF85F55-30B6-445A-AC9C-89C89DE75DD4}" type="presOf" srcId="{7E94E520-2252-4210-AD37-F102766A63E7}" destId="{5730C52C-C043-414F-9987-2BB3A37FFCFB}" srcOrd="1" destOrd="0" presId="urn:microsoft.com/office/officeart/2005/8/layout/process2"/>
    <dgm:cxn modelId="{696D9875-9D58-44E2-A96F-3A62F9825630}" srcId="{431C00FE-A599-4998-AF81-2C4BA331796C}" destId="{5069DC39-8A93-4F2D-B479-391B2AAA2125}" srcOrd="3" destOrd="0" parTransId="{0BF85B58-E0CB-47D7-AE09-9023B41232B1}" sibTransId="{C6CCD31C-EF5E-4B77-B68D-09D29B49ACF4}"/>
    <dgm:cxn modelId="{D299A9A5-5B8E-40F0-BC2F-4FD3D29706AE}" type="presOf" srcId="{91EE0D1A-35BE-4043-9EEA-4320A206A940}" destId="{60F21DAA-DBD3-4201-9639-629CAD7014F2}" srcOrd="0" destOrd="0" presId="urn:microsoft.com/office/officeart/2005/8/layout/process2"/>
    <dgm:cxn modelId="{9FFCF3A8-BA99-4A45-ABC6-A83993B84444}" type="presOf" srcId="{5069DC39-8A93-4F2D-B479-391B2AAA2125}" destId="{1747EEE2-C1DF-47FD-BD5E-65FA5C08DCC9}" srcOrd="0" destOrd="0" presId="urn:microsoft.com/office/officeart/2005/8/layout/process2"/>
    <dgm:cxn modelId="{1D7EAEB9-88B5-40FD-823D-2F2F12EC1986}" srcId="{431C00FE-A599-4998-AF81-2C4BA331796C}" destId="{91EE0D1A-35BE-4043-9EEA-4320A206A940}" srcOrd="4" destOrd="0" parTransId="{EA8CC353-CB30-4795-B48F-99C6D2BE59A0}" sibTransId="{8CF4D130-7247-476A-99E6-B0E89C1DC99D}"/>
    <dgm:cxn modelId="{598AB4CF-C9F1-4AD1-A362-4A3E5D4855B2}" srcId="{431C00FE-A599-4998-AF81-2C4BA331796C}" destId="{25B18500-0C0D-40AD-8FBE-CA102F28371B}" srcOrd="0" destOrd="0" parTransId="{D71C7D3F-1E4B-4D6B-83E8-5C779D32A594}" sibTransId="{D57F543F-1FF7-4873-BD47-CE414D67EE0B}"/>
    <dgm:cxn modelId="{0ADB92EB-685C-4AED-BD7E-A9858F1D5997}" type="presOf" srcId="{D285FCAC-4F4D-48D3-ADCF-5B1A34C9C6E4}" destId="{8872CA68-CCCD-47EA-ADAF-94860B339E0E}" srcOrd="0" destOrd="0" presId="urn:microsoft.com/office/officeart/2005/8/layout/process2"/>
    <dgm:cxn modelId="{C19A8EF4-5DB2-403B-9F0C-EF15BE866764}" type="presOf" srcId="{D57F543F-1FF7-4873-BD47-CE414D67EE0B}" destId="{5CFB2629-32E3-41FA-B51A-CBE5DC0AF7F5}" srcOrd="0" destOrd="0" presId="urn:microsoft.com/office/officeart/2005/8/layout/process2"/>
    <dgm:cxn modelId="{B27B19F6-5071-4AE5-97BF-F748223F3F2D}" type="presOf" srcId="{7E94E520-2252-4210-AD37-F102766A63E7}" destId="{48BFD222-D2E2-4BDC-B288-F4B547BA7B38}" srcOrd="0" destOrd="0" presId="urn:microsoft.com/office/officeart/2005/8/layout/process2"/>
    <dgm:cxn modelId="{DD9BFD4E-8E92-4509-AD08-2307DC70C5C6}" type="presParOf" srcId="{165F98F4-4818-4091-891B-ADB0D28D6177}" destId="{642DE1DF-3ABF-4F23-AA5C-60B245A2E719}" srcOrd="0" destOrd="0" presId="urn:microsoft.com/office/officeart/2005/8/layout/process2"/>
    <dgm:cxn modelId="{A042EDAF-9916-4FCB-9716-D132097703D6}" type="presParOf" srcId="{165F98F4-4818-4091-891B-ADB0D28D6177}" destId="{5CFB2629-32E3-41FA-B51A-CBE5DC0AF7F5}" srcOrd="1" destOrd="0" presId="urn:microsoft.com/office/officeart/2005/8/layout/process2"/>
    <dgm:cxn modelId="{AA059325-0307-49E2-B82E-284FB15D8056}" type="presParOf" srcId="{5CFB2629-32E3-41FA-B51A-CBE5DC0AF7F5}" destId="{32498EBB-BF52-4752-91C3-9853D94AD569}" srcOrd="0" destOrd="0" presId="urn:microsoft.com/office/officeart/2005/8/layout/process2"/>
    <dgm:cxn modelId="{66E94A6C-3784-419B-A8FF-656E7F88DE8B}" type="presParOf" srcId="{165F98F4-4818-4091-891B-ADB0D28D6177}" destId="{0F269097-C8FD-4593-8526-5D9556CEEFDF}" srcOrd="2" destOrd="0" presId="urn:microsoft.com/office/officeart/2005/8/layout/process2"/>
    <dgm:cxn modelId="{83B59937-BDF5-416D-9F60-8C9681018E3C}" type="presParOf" srcId="{165F98F4-4818-4091-891B-ADB0D28D6177}" destId="{6F81235A-DF5B-4523-92B5-E99E2D58CB4F}" srcOrd="3" destOrd="0" presId="urn:microsoft.com/office/officeart/2005/8/layout/process2"/>
    <dgm:cxn modelId="{06264EF4-4C19-4B77-8294-5E929EB3A5DA}" type="presParOf" srcId="{6F81235A-DF5B-4523-92B5-E99E2D58CB4F}" destId="{461762DB-8B72-433B-B82A-C42A189D334F}" srcOrd="0" destOrd="0" presId="urn:microsoft.com/office/officeart/2005/8/layout/process2"/>
    <dgm:cxn modelId="{EED5577A-B67F-4A5D-81F3-6212DF687505}" type="presParOf" srcId="{165F98F4-4818-4091-891B-ADB0D28D6177}" destId="{8872CA68-CCCD-47EA-ADAF-94860B339E0E}" srcOrd="4" destOrd="0" presId="urn:microsoft.com/office/officeart/2005/8/layout/process2"/>
    <dgm:cxn modelId="{026CBC11-99F2-4DE9-B193-90461BBFA0BF}" type="presParOf" srcId="{165F98F4-4818-4091-891B-ADB0D28D6177}" destId="{48BFD222-D2E2-4BDC-B288-F4B547BA7B38}" srcOrd="5" destOrd="0" presId="urn:microsoft.com/office/officeart/2005/8/layout/process2"/>
    <dgm:cxn modelId="{292F2A69-5FF7-496D-855B-77E1B0B3288F}" type="presParOf" srcId="{48BFD222-D2E2-4BDC-B288-F4B547BA7B38}" destId="{5730C52C-C043-414F-9987-2BB3A37FFCFB}" srcOrd="0" destOrd="0" presId="urn:microsoft.com/office/officeart/2005/8/layout/process2"/>
    <dgm:cxn modelId="{0C05A41E-0772-4666-8C5E-E6260C4AE210}" type="presParOf" srcId="{165F98F4-4818-4091-891B-ADB0D28D6177}" destId="{1747EEE2-C1DF-47FD-BD5E-65FA5C08DCC9}" srcOrd="6" destOrd="0" presId="urn:microsoft.com/office/officeart/2005/8/layout/process2"/>
    <dgm:cxn modelId="{9BC928A5-E94A-47FF-B6CA-B480E4DB41FD}" type="presParOf" srcId="{165F98F4-4818-4091-891B-ADB0D28D6177}" destId="{89F2C011-DF7B-4F00-AEBD-70C134092420}" srcOrd="7" destOrd="0" presId="urn:microsoft.com/office/officeart/2005/8/layout/process2"/>
    <dgm:cxn modelId="{93E46CF8-09DE-4C2D-8097-EB3B21F86267}" type="presParOf" srcId="{89F2C011-DF7B-4F00-AEBD-70C134092420}" destId="{F01918AE-221D-4F70-B13D-1ABF772DFA8D}" srcOrd="0" destOrd="0" presId="urn:microsoft.com/office/officeart/2005/8/layout/process2"/>
    <dgm:cxn modelId="{99A42F5A-F731-4CB7-8165-812B7B3D69A1}" type="presParOf" srcId="{165F98F4-4818-4091-891B-ADB0D28D6177}" destId="{60F21DAA-DBD3-4201-9639-629CAD7014F2}"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5ABF4-01DC-4862-98B6-49FF6DE08BC6}">
      <dsp:nvSpPr>
        <dsp:cNvPr id="0" name=""/>
        <dsp:cNvSpPr/>
      </dsp:nvSpPr>
      <dsp:spPr>
        <a:xfrm>
          <a:off x="867749" y="331"/>
          <a:ext cx="2771187" cy="10858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sz="2200" b="1" kern="1200" dirty="0" err="1"/>
            <a:t>DataFrame</a:t>
          </a:r>
          <a:r>
            <a:rPr kumimoji="1" lang="ja-JP" sz="2200" b="1" kern="1200" dirty="0"/>
            <a:t>の作成</a:t>
          </a:r>
          <a:endParaRPr lang="ja-JP" sz="2200" b="1" kern="1200" dirty="0"/>
        </a:p>
      </dsp:txBody>
      <dsp:txXfrm>
        <a:off x="899552" y="32134"/>
        <a:ext cx="2707581" cy="1022212"/>
      </dsp:txXfrm>
    </dsp:sp>
    <dsp:sp modelId="{A4315F96-1CC1-4D5D-9288-9450BEB31059}">
      <dsp:nvSpPr>
        <dsp:cNvPr id="0" name=""/>
        <dsp:cNvSpPr/>
      </dsp:nvSpPr>
      <dsp:spPr>
        <a:xfrm rot="5400000">
          <a:off x="2049752" y="1113294"/>
          <a:ext cx="407181" cy="4886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b="1" kern="1200"/>
        </a:p>
      </dsp:txBody>
      <dsp:txXfrm rot="-5400000">
        <a:off x="2106758" y="1154012"/>
        <a:ext cx="293170" cy="285027"/>
      </dsp:txXfrm>
    </dsp:sp>
    <dsp:sp modelId="{97980A85-D33E-4EAE-A31E-FD4AEEE4477F}">
      <dsp:nvSpPr>
        <dsp:cNvPr id="0" name=""/>
        <dsp:cNvSpPr/>
      </dsp:nvSpPr>
      <dsp:spPr>
        <a:xfrm>
          <a:off x="867749" y="1629058"/>
          <a:ext cx="2771187" cy="10858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sz="2200" b="1" kern="1200" dirty="0"/>
            <a:t>csv</a:t>
          </a:r>
          <a:r>
            <a:rPr kumimoji="1" lang="ja-JP" sz="2200" b="1" kern="1200" dirty="0"/>
            <a:t>への書き出し</a:t>
          </a:r>
          <a:endParaRPr lang="ja-JP" sz="2200" b="1" kern="1200" dirty="0"/>
        </a:p>
      </dsp:txBody>
      <dsp:txXfrm>
        <a:off x="899552" y="1660861"/>
        <a:ext cx="2707581" cy="1022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0DC22-6B95-4763-8AAA-10580A609002}">
      <dsp:nvSpPr>
        <dsp:cNvPr id="0" name=""/>
        <dsp:cNvSpPr/>
      </dsp:nvSpPr>
      <dsp:spPr>
        <a:xfrm>
          <a:off x="1478084" y="2367"/>
          <a:ext cx="2939806" cy="880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a:t>クローリング</a:t>
          </a:r>
          <a:endParaRPr lang="ja-JP" sz="1800" kern="1200"/>
        </a:p>
      </dsp:txBody>
      <dsp:txXfrm>
        <a:off x="1503877" y="28160"/>
        <a:ext cx="2888220" cy="829048"/>
      </dsp:txXfrm>
    </dsp:sp>
    <dsp:sp modelId="{59935B98-A16A-4EB2-883F-6FE0C9D130ED}">
      <dsp:nvSpPr>
        <dsp:cNvPr id="0" name=""/>
        <dsp:cNvSpPr/>
      </dsp:nvSpPr>
      <dsp:spPr>
        <a:xfrm rot="5400000">
          <a:off x="2782869" y="905017"/>
          <a:ext cx="330237" cy="3962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kumimoji="1" lang="ja-JP" altLang="en-US" sz="1100" kern="1200"/>
        </a:p>
      </dsp:txBody>
      <dsp:txXfrm rot="-5400000">
        <a:off x="2829103" y="938041"/>
        <a:ext cx="237771" cy="231166"/>
      </dsp:txXfrm>
    </dsp:sp>
    <dsp:sp modelId="{3731155E-AC81-415B-8773-1FA164DC6BF7}">
      <dsp:nvSpPr>
        <dsp:cNvPr id="0" name=""/>
        <dsp:cNvSpPr/>
      </dsp:nvSpPr>
      <dsp:spPr>
        <a:xfrm>
          <a:off x="1478084" y="1323319"/>
          <a:ext cx="2939806" cy="880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a:t>スクレイピング</a:t>
          </a:r>
          <a:endParaRPr lang="ja-JP" sz="1800" kern="1200"/>
        </a:p>
      </dsp:txBody>
      <dsp:txXfrm>
        <a:off x="1503877" y="1349112"/>
        <a:ext cx="2888220" cy="829048"/>
      </dsp:txXfrm>
    </dsp:sp>
    <dsp:sp modelId="{F848FF58-5A14-4936-AF57-028BDFC636FA}">
      <dsp:nvSpPr>
        <dsp:cNvPr id="0" name=""/>
        <dsp:cNvSpPr/>
      </dsp:nvSpPr>
      <dsp:spPr>
        <a:xfrm rot="5400000">
          <a:off x="2782869" y="2225969"/>
          <a:ext cx="330237" cy="3962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kumimoji="1" lang="ja-JP" altLang="en-US" sz="1100" kern="1200"/>
        </a:p>
      </dsp:txBody>
      <dsp:txXfrm rot="-5400000">
        <a:off x="2829103" y="2258993"/>
        <a:ext cx="237771" cy="231166"/>
      </dsp:txXfrm>
    </dsp:sp>
    <dsp:sp modelId="{DDBF1090-0B76-4E6D-9436-5BE291A72D8C}">
      <dsp:nvSpPr>
        <dsp:cNvPr id="0" name=""/>
        <dsp:cNvSpPr/>
      </dsp:nvSpPr>
      <dsp:spPr>
        <a:xfrm>
          <a:off x="1478084" y="2644271"/>
          <a:ext cx="2939806" cy="880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a:t>正規表現による文字列処理</a:t>
          </a:r>
          <a:endParaRPr lang="ja-JP" sz="1800" kern="1200"/>
        </a:p>
      </dsp:txBody>
      <dsp:txXfrm>
        <a:off x="1503877" y="2670064"/>
        <a:ext cx="2888220" cy="829048"/>
      </dsp:txXfrm>
    </dsp:sp>
    <dsp:sp modelId="{5FF9BFEF-9B50-4D11-A7C2-4381441A08EE}">
      <dsp:nvSpPr>
        <dsp:cNvPr id="0" name=""/>
        <dsp:cNvSpPr/>
      </dsp:nvSpPr>
      <dsp:spPr>
        <a:xfrm rot="5400000">
          <a:off x="2782869" y="3546921"/>
          <a:ext cx="330237" cy="3962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kumimoji="1" lang="ja-JP" altLang="en-US" sz="1100" kern="1200"/>
        </a:p>
      </dsp:txBody>
      <dsp:txXfrm rot="-5400000">
        <a:off x="2829103" y="3579945"/>
        <a:ext cx="237771" cy="231166"/>
      </dsp:txXfrm>
    </dsp:sp>
    <dsp:sp modelId="{BDC1EDBB-F68C-4140-B245-9F6385E22EA9}">
      <dsp:nvSpPr>
        <dsp:cNvPr id="0" name=""/>
        <dsp:cNvSpPr/>
      </dsp:nvSpPr>
      <dsp:spPr>
        <a:xfrm>
          <a:off x="1478084" y="3965223"/>
          <a:ext cx="2939806" cy="88063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dirty="0"/>
            <a:t>データセットの作成</a:t>
          </a:r>
          <a:endParaRPr lang="ja-JP" sz="1800" kern="1200" dirty="0"/>
        </a:p>
      </dsp:txBody>
      <dsp:txXfrm>
        <a:off x="1503877" y="3991016"/>
        <a:ext cx="2888220" cy="829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DE1DF-3ABF-4F23-AA5C-60B245A2E719}">
      <dsp:nvSpPr>
        <dsp:cNvPr id="0" name=""/>
        <dsp:cNvSpPr/>
      </dsp:nvSpPr>
      <dsp:spPr>
        <a:xfrm>
          <a:off x="1551867" y="0"/>
          <a:ext cx="3239983" cy="809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sz="2000" kern="1200"/>
            <a:t>HTML</a:t>
          </a:r>
          <a:r>
            <a:rPr kumimoji="1" lang="ja-JP" sz="2000" kern="1200"/>
            <a:t>を木構造に変換（パース）</a:t>
          </a:r>
          <a:endParaRPr lang="ja-JP" sz="2000" kern="1200"/>
        </a:p>
      </dsp:txBody>
      <dsp:txXfrm>
        <a:off x="1575591" y="23724"/>
        <a:ext cx="3192535" cy="762547"/>
      </dsp:txXfrm>
    </dsp:sp>
    <dsp:sp modelId="{5CFB2629-32E3-41FA-B51A-CBE5DC0AF7F5}">
      <dsp:nvSpPr>
        <dsp:cNvPr id="0" name=""/>
        <dsp:cNvSpPr/>
      </dsp:nvSpPr>
      <dsp:spPr>
        <a:xfrm rot="5489655">
          <a:off x="3002742" y="831977"/>
          <a:ext cx="306450" cy="3644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5400000">
        <a:off x="3047817" y="861016"/>
        <a:ext cx="218698" cy="214515"/>
      </dsp:txXfrm>
    </dsp:sp>
    <dsp:sp modelId="{0F269097-C8FD-4593-8526-5D9556CEEFDF}">
      <dsp:nvSpPr>
        <dsp:cNvPr id="0" name=""/>
        <dsp:cNvSpPr/>
      </dsp:nvSpPr>
      <dsp:spPr>
        <a:xfrm>
          <a:off x="1520083" y="1218458"/>
          <a:ext cx="3239983" cy="809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画像リンクへのパスを記述</a:t>
          </a:r>
          <a:endParaRPr lang="ja-JP" altLang="en-US" sz="2000" kern="1200" dirty="0"/>
        </a:p>
      </dsp:txBody>
      <dsp:txXfrm>
        <a:off x="1543807" y="1242182"/>
        <a:ext cx="3192535" cy="762547"/>
      </dsp:txXfrm>
    </dsp:sp>
    <dsp:sp modelId="{6F81235A-DF5B-4523-92B5-E99E2D58CB4F}">
      <dsp:nvSpPr>
        <dsp:cNvPr id="0" name=""/>
        <dsp:cNvSpPr/>
      </dsp:nvSpPr>
      <dsp:spPr>
        <a:xfrm rot="5400000">
          <a:off x="2988201" y="2048703"/>
          <a:ext cx="303748" cy="3644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5400000">
        <a:off x="3030726" y="2079078"/>
        <a:ext cx="218698" cy="212624"/>
      </dsp:txXfrm>
    </dsp:sp>
    <dsp:sp modelId="{8872CA68-CCCD-47EA-ADAF-94860B339E0E}">
      <dsp:nvSpPr>
        <dsp:cNvPr id="0" name=""/>
        <dsp:cNvSpPr/>
      </dsp:nvSpPr>
      <dsp:spPr>
        <a:xfrm>
          <a:off x="1520083" y="2433452"/>
          <a:ext cx="3239983" cy="809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kern="1200" dirty="0"/>
            <a:t>画像リンク</a:t>
          </a:r>
          <a:r>
            <a:rPr lang="en-US" altLang="ja-JP" sz="2000" kern="1200" dirty="0"/>
            <a:t>(URL)</a:t>
          </a:r>
          <a:r>
            <a:rPr lang="ja-JP" altLang="en-US" sz="2000" kern="1200" dirty="0"/>
            <a:t>を取得</a:t>
          </a:r>
          <a:endParaRPr lang="ja-JP" sz="2000" kern="1200" dirty="0"/>
        </a:p>
      </dsp:txBody>
      <dsp:txXfrm>
        <a:off x="1543807" y="2457176"/>
        <a:ext cx="3192535" cy="762547"/>
      </dsp:txXfrm>
    </dsp:sp>
    <dsp:sp modelId="{48BFD222-D2E2-4BDC-B288-F4B547BA7B38}">
      <dsp:nvSpPr>
        <dsp:cNvPr id="0" name=""/>
        <dsp:cNvSpPr/>
      </dsp:nvSpPr>
      <dsp:spPr>
        <a:xfrm rot="5400000">
          <a:off x="2988201" y="3263697"/>
          <a:ext cx="303748" cy="3644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5400000">
        <a:off x="3030726" y="3294072"/>
        <a:ext cx="218698" cy="212624"/>
      </dsp:txXfrm>
    </dsp:sp>
    <dsp:sp modelId="{1747EEE2-C1DF-47FD-BD5E-65FA5C08DCC9}">
      <dsp:nvSpPr>
        <dsp:cNvPr id="0" name=""/>
        <dsp:cNvSpPr/>
      </dsp:nvSpPr>
      <dsp:spPr>
        <a:xfrm>
          <a:off x="1520083" y="3648445"/>
          <a:ext cx="3239983" cy="809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kern="1200" dirty="0"/>
            <a:t>画像取得の</a:t>
          </a:r>
          <a:r>
            <a:rPr lang="en-US" altLang="ja-JP" sz="2000" kern="1200" dirty="0"/>
            <a:t>http</a:t>
          </a:r>
          <a:r>
            <a:rPr lang="ja-JP" altLang="en-US" sz="2000" kern="1200" dirty="0"/>
            <a:t>リクエスト</a:t>
          </a:r>
          <a:endParaRPr lang="ja-JP" sz="2000" kern="1200" dirty="0"/>
        </a:p>
      </dsp:txBody>
      <dsp:txXfrm>
        <a:off x="1543807" y="3672169"/>
        <a:ext cx="3192535" cy="762547"/>
      </dsp:txXfrm>
    </dsp:sp>
    <dsp:sp modelId="{89F2C011-DF7B-4F00-AEBD-70C134092420}">
      <dsp:nvSpPr>
        <dsp:cNvPr id="0" name=""/>
        <dsp:cNvSpPr/>
      </dsp:nvSpPr>
      <dsp:spPr>
        <a:xfrm rot="5400000">
          <a:off x="2988201" y="4478691"/>
          <a:ext cx="303748" cy="3644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5400000">
        <a:off x="3030726" y="4509066"/>
        <a:ext cx="218698" cy="212624"/>
      </dsp:txXfrm>
    </dsp:sp>
    <dsp:sp modelId="{60F21DAA-DBD3-4201-9639-629CAD7014F2}">
      <dsp:nvSpPr>
        <dsp:cNvPr id="0" name=""/>
        <dsp:cNvSpPr/>
      </dsp:nvSpPr>
      <dsp:spPr>
        <a:xfrm>
          <a:off x="1520083" y="4863439"/>
          <a:ext cx="3239983" cy="809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kern="1200" dirty="0"/>
            <a:t>画像の保存</a:t>
          </a:r>
        </a:p>
      </dsp:txBody>
      <dsp:txXfrm>
        <a:off x="1543807" y="4887163"/>
        <a:ext cx="3192535" cy="76254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320D0-ABE8-4262-8F5B-2D3AD0055DD2}" type="datetimeFigureOut">
              <a:rPr kumimoji="1" lang="ja-JP" altLang="en-US" smtClean="0"/>
              <a:t>2025/6/18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1BD4B7-32F1-4D6F-B25E-4270BA66DEB0}" type="slidenum">
              <a:rPr kumimoji="1" lang="ja-JP" altLang="en-US" smtClean="0"/>
              <a:t>‹#›</a:t>
            </a:fld>
            <a:endParaRPr kumimoji="1" lang="ja-JP" altLang="en-US"/>
          </a:p>
        </p:txBody>
      </p:sp>
    </p:spTree>
    <p:extLst>
      <p:ext uri="{BB962C8B-B14F-4D97-AF65-F5344CB8AC3E}">
        <p14:creationId xmlns:p14="http://schemas.microsoft.com/office/powerpoint/2010/main" val="36626753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In fact </a:t>
            </a:r>
            <a:r>
              <a:rPr kumimoji="1" lang="en-US" altLang="ja-JP" dirty="0" err="1"/>
              <a:t>dataframe</a:t>
            </a:r>
            <a:r>
              <a:rPr kumimoji="1" lang="en-US" altLang="ja-JP" dirty="0"/>
              <a:t> is original data structure of python independent from csv file. </a:t>
            </a:r>
          </a:p>
          <a:p>
            <a:r>
              <a:rPr kumimoji="1" lang="en-US" altLang="ja-JP" dirty="0"/>
              <a:t>Therefore, </a:t>
            </a:r>
            <a:r>
              <a:rPr kumimoji="1" lang="en-US" altLang="ja-JP" dirty="0" err="1"/>
              <a:t>dataframe</a:t>
            </a:r>
            <a:r>
              <a:rPr kumimoji="1" lang="en-US" altLang="ja-JP" dirty="0"/>
              <a:t> can be independently created in python. This example shows how</a:t>
            </a:r>
          </a:p>
          <a:p>
            <a:r>
              <a:rPr kumimoji="1" lang="en-US" altLang="ja-JP" dirty="0"/>
              <a:t>to create </a:t>
            </a:r>
            <a:r>
              <a:rPr kumimoji="1" lang="en-US" altLang="ja-JP" dirty="0" err="1"/>
              <a:t>dataframe</a:t>
            </a:r>
            <a:r>
              <a:rPr kumimoji="1" lang="en-US" altLang="ja-JP" dirty="0"/>
              <a:t> without reading csv file. These numerical data with nested bracket</a:t>
            </a:r>
          </a:p>
          <a:p>
            <a:r>
              <a:rPr kumimoji="1" lang="en-US" altLang="ja-JP" dirty="0"/>
              <a:t>represent two dimensional array of list. Apparently this array represents matrix data, and </a:t>
            </a:r>
          </a:p>
          <a:p>
            <a:r>
              <a:rPr kumimoji="1" lang="en-US" altLang="ja-JP" dirty="0"/>
              <a:t>the data need to be annotated by columns’ names as well as index labels.</a:t>
            </a:r>
          </a:p>
          <a:p>
            <a:r>
              <a:rPr kumimoji="1" lang="en-US" altLang="ja-JP" dirty="0"/>
              <a:t>So, the matrix data are followed by index labels and names of columns.</a:t>
            </a:r>
          </a:p>
          <a:p>
            <a:r>
              <a:rPr kumimoji="1" lang="en-US" altLang="ja-JP" dirty="0"/>
              <a:t>Both of index labels and columns names should be defined as a form of one dimensional </a:t>
            </a:r>
          </a:p>
          <a:p>
            <a:r>
              <a:rPr kumimoji="1" lang="en-US" altLang="ja-JP" dirty="0"/>
              <a:t>array of list. All of these data, matrix, columns names, and index labels are the arguments</a:t>
            </a:r>
          </a:p>
          <a:p>
            <a:r>
              <a:rPr kumimoji="1" lang="en-US" altLang="ja-JP" dirty="0"/>
              <a:t>of the function </a:t>
            </a:r>
            <a:r>
              <a:rPr kumimoji="1" lang="en-US" altLang="ja-JP" dirty="0" err="1"/>
              <a:t>pd.dataframe</a:t>
            </a:r>
            <a:r>
              <a:rPr kumimoji="1" lang="en-US" altLang="ja-JP" dirty="0"/>
              <a:t> for creating </a:t>
            </a:r>
            <a:r>
              <a:rPr kumimoji="1" lang="en-US" altLang="ja-JP" dirty="0" err="1"/>
              <a:t>dataframe</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F88306EB-F4D8-4CD3-A9EA-E1E8C435DBF8}" type="slidenum">
              <a:rPr kumimoji="1" lang="ja-JP" altLang="en-US" smtClean="0"/>
              <a:t>9</a:t>
            </a:fld>
            <a:endParaRPr kumimoji="1" lang="ja-JP" altLang="en-US"/>
          </a:p>
        </p:txBody>
      </p:sp>
    </p:spTree>
    <p:extLst>
      <p:ext uri="{BB962C8B-B14F-4D97-AF65-F5344CB8AC3E}">
        <p14:creationId xmlns:p14="http://schemas.microsoft.com/office/powerpoint/2010/main" val="260661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73B63A-64AE-98DE-65FA-629357F56D9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6FF02AD-F081-B5ED-8AFC-BAAE934FD3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5E5945B-3EEF-EC3C-843E-06AA565769FF}"/>
              </a:ext>
            </a:extLst>
          </p:cNvPr>
          <p:cNvSpPr>
            <a:spLocks noGrp="1"/>
          </p:cNvSpPr>
          <p:nvPr>
            <p:ph type="dt" sz="half" idx="10"/>
          </p:nvPr>
        </p:nvSpPr>
        <p:spPr/>
        <p:txBody>
          <a:bodyPr/>
          <a:lstStyle/>
          <a:p>
            <a:fld id="{377C2488-1C52-4C79-A292-77E3DEC1BAAA}" type="datetimeFigureOut">
              <a:rPr kumimoji="1" lang="ja-JP" altLang="en-US" smtClean="0"/>
              <a:t>2025/6/18</a:t>
            </a:fld>
            <a:endParaRPr kumimoji="1" lang="ja-JP" altLang="en-US"/>
          </a:p>
        </p:txBody>
      </p:sp>
      <p:sp>
        <p:nvSpPr>
          <p:cNvPr id="5" name="フッター プレースホルダー 4">
            <a:extLst>
              <a:ext uri="{FF2B5EF4-FFF2-40B4-BE49-F238E27FC236}">
                <a16:creationId xmlns:a16="http://schemas.microsoft.com/office/drawing/2014/main" id="{73C97EB3-F340-31D4-9BDB-F3804EB494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9CDCB5D-4A09-CCC0-2E84-483C5BD4A29B}"/>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656344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6A4B5F-CE8B-735C-CF4C-F060D8B0835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47291DB-0154-E3C9-CB22-3DC50A5928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BBB929-776E-0EC2-CF04-C7B5B1A96B57}"/>
              </a:ext>
            </a:extLst>
          </p:cNvPr>
          <p:cNvSpPr>
            <a:spLocks noGrp="1"/>
          </p:cNvSpPr>
          <p:nvPr>
            <p:ph type="dt" sz="half" idx="10"/>
          </p:nvPr>
        </p:nvSpPr>
        <p:spPr/>
        <p:txBody>
          <a:bodyPr/>
          <a:lstStyle/>
          <a:p>
            <a:fld id="{377C2488-1C52-4C79-A292-77E3DEC1BAAA}" type="datetimeFigureOut">
              <a:rPr kumimoji="1" lang="ja-JP" altLang="en-US" smtClean="0"/>
              <a:t>2025/6/18</a:t>
            </a:fld>
            <a:endParaRPr kumimoji="1" lang="ja-JP" altLang="en-US"/>
          </a:p>
        </p:txBody>
      </p:sp>
      <p:sp>
        <p:nvSpPr>
          <p:cNvPr id="5" name="フッター プレースホルダー 4">
            <a:extLst>
              <a:ext uri="{FF2B5EF4-FFF2-40B4-BE49-F238E27FC236}">
                <a16:creationId xmlns:a16="http://schemas.microsoft.com/office/drawing/2014/main" id="{6FC5D06F-50A3-2DA5-EC78-27D4581EEC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E79453-BF9C-E906-8FCB-992B4592B7DA}"/>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161702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0930886-B08B-7C55-DF6D-E932C796D7B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8D370E8-3D81-1518-CF81-88392E48217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F28D204-1C77-A9A2-01EB-2EDF24C288F1}"/>
              </a:ext>
            </a:extLst>
          </p:cNvPr>
          <p:cNvSpPr>
            <a:spLocks noGrp="1"/>
          </p:cNvSpPr>
          <p:nvPr>
            <p:ph type="dt" sz="half" idx="10"/>
          </p:nvPr>
        </p:nvSpPr>
        <p:spPr/>
        <p:txBody>
          <a:bodyPr/>
          <a:lstStyle/>
          <a:p>
            <a:fld id="{377C2488-1C52-4C79-A292-77E3DEC1BAAA}" type="datetimeFigureOut">
              <a:rPr kumimoji="1" lang="ja-JP" altLang="en-US" smtClean="0"/>
              <a:t>2025/6/18</a:t>
            </a:fld>
            <a:endParaRPr kumimoji="1" lang="ja-JP" altLang="en-US"/>
          </a:p>
        </p:txBody>
      </p:sp>
      <p:sp>
        <p:nvSpPr>
          <p:cNvPr id="5" name="フッター プレースホルダー 4">
            <a:extLst>
              <a:ext uri="{FF2B5EF4-FFF2-40B4-BE49-F238E27FC236}">
                <a16:creationId xmlns:a16="http://schemas.microsoft.com/office/drawing/2014/main" id="{3177E6DB-5300-3F11-34C9-3E67BAAB1C5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521851-3856-68F9-6894-3C83F2B01260}"/>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3619524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22605B-3369-ED50-8169-E060BC80868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F787D34-BF50-3A2E-DDB7-36C750888D3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57D8E18-52AE-77D3-C9D2-FCAFEAC01841}"/>
              </a:ext>
            </a:extLst>
          </p:cNvPr>
          <p:cNvSpPr>
            <a:spLocks noGrp="1"/>
          </p:cNvSpPr>
          <p:nvPr>
            <p:ph type="dt" sz="half" idx="10"/>
          </p:nvPr>
        </p:nvSpPr>
        <p:spPr/>
        <p:txBody>
          <a:bodyPr/>
          <a:lstStyle/>
          <a:p>
            <a:fld id="{377C2488-1C52-4C79-A292-77E3DEC1BAAA}" type="datetimeFigureOut">
              <a:rPr kumimoji="1" lang="ja-JP" altLang="en-US" smtClean="0"/>
              <a:t>2025/6/18</a:t>
            </a:fld>
            <a:endParaRPr kumimoji="1" lang="ja-JP" altLang="en-US"/>
          </a:p>
        </p:txBody>
      </p:sp>
      <p:sp>
        <p:nvSpPr>
          <p:cNvPr id="5" name="フッター プレースホルダー 4">
            <a:extLst>
              <a:ext uri="{FF2B5EF4-FFF2-40B4-BE49-F238E27FC236}">
                <a16:creationId xmlns:a16="http://schemas.microsoft.com/office/drawing/2014/main" id="{D95A26EC-D1DB-837D-D7DD-2AD98BDB7A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18B9D66-52EB-86D0-7DF4-93E270C41AA2}"/>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61951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D53E0-179C-301D-9D68-9963BF0DF8E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7D4F77-06EB-19AA-7AA7-4E3FBC33A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25B69A1-D4BC-2780-AD0A-27AF62FC6D9A}"/>
              </a:ext>
            </a:extLst>
          </p:cNvPr>
          <p:cNvSpPr>
            <a:spLocks noGrp="1"/>
          </p:cNvSpPr>
          <p:nvPr>
            <p:ph type="dt" sz="half" idx="10"/>
          </p:nvPr>
        </p:nvSpPr>
        <p:spPr/>
        <p:txBody>
          <a:bodyPr/>
          <a:lstStyle/>
          <a:p>
            <a:fld id="{377C2488-1C52-4C79-A292-77E3DEC1BAAA}" type="datetimeFigureOut">
              <a:rPr kumimoji="1" lang="ja-JP" altLang="en-US" smtClean="0"/>
              <a:t>2025/6/18</a:t>
            </a:fld>
            <a:endParaRPr kumimoji="1" lang="ja-JP" altLang="en-US"/>
          </a:p>
        </p:txBody>
      </p:sp>
      <p:sp>
        <p:nvSpPr>
          <p:cNvPr id="5" name="フッター プレースホルダー 4">
            <a:extLst>
              <a:ext uri="{FF2B5EF4-FFF2-40B4-BE49-F238E27FC236}">
                <a16:creationId xmlns:a16="http://schemas.microsoft.com/office/drawing/2014/main" id="{D7B1B1FF-6A9D-5294-8C64-C169BF62DC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808FB8-1533-19A6-4F58-86B39B6921A7}"/>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648970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14AF74-E8BA-C337-4941-B843402C75F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1BF7D9-1677-51D7-AE52-EDED8FDF3AD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1EE72F-7BA4-5EE8-D127-2AF408F9C14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30E6F06-499B-3493-A854-80ACF37F6646}"/>
              </a:ext>
            </a:extLst>
          </p:cNvPr>
          <p:cNvSpPr>
            <a:spLocks noGrp="1"/>
          </p:cNvSpPr>
          <p:nvPr>
            <p:ph type="dt" sz="half" idx="10"/>
          </p:nvPr>
        </p:nvSpPr>
        <p:spPr/>
        <p:txBody>
          <a:bodyPr/>
          <a:lstStyle/>
          <a:p>
            <a:fld id="{377C2488-1C52-4C79-A292-77E3DEC1BAAA}" type="datetimeFigureOut">
              <a:rPr kumimoji="1" lang="ja-JP" altLang="en-US" smtClean="0"/>
              <a:t>2025/6/18</a:t>
            </a:fld>
            <a:endParaRPr kumimoji="1" lang="ja-JP" altLang="en-US"/>
          </a:p>
        </p:txBody>
      </p:sp>
      <p:sp>
        <p:nvSpPr>
          <p:cNvPr id="6" name="フッター プレースホルダー 5">
            <a:extLst>
              <a:ext uri="{FF2B5EF4-FFF2-40B4-BE49-F238E27FC236}">
                <a16:creationId xmlns:a16="http://schemas.microsoft.com/office/drawing/2014/main" id="{2DFBEF06-78CF-1D1D-34D9-177AD0E460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3B45543-8250-EE5A-6217-CE38A0850B90}"/>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86316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8B89-2E3F-6D02-B6D0-35053B1C6E7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D4B76D0-4848-844F-A74A-3D7AFDAD0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9B98465-B587-9B5C-8E45-BE697E96BB6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E6ACE14-591E-FC3D-AA35-48B50F5741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2ABB92C-B029-00AB-2944-079E28D540E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96941A2-6455-EED1-CFEA-CCE955E3C5ED}"/>
              </a:ext>
            </a:extLst>
          </p:cNvPr>
          <p:cNvSpPr>
            <a:spLocks noGrp="1"/>
          </p:cNvSpPr>
          <p:nvPr>
            <p:ph type="dt" sz="half" idx="10"/>
          </p:nvPr>
        </p:nvSpPr>
        <p:spPr/>
        <p:txBody>
          <a:bodyPr/>
          <a:lstStyle/>
          <a:p>
            <a:fld id="{377C2488-1C52-4C79-A292-77E3DEC1BAAA}" type="datetimeFigureOut">
              <a:rPr kumimoji="1" lang="ja-JP" altLang="en-US" smtClean="0"/>
              <a:t>2025/6/18</a:t>
            </a:fld>
            <a:endParaRPr kumimoji="1" lang="ja-JP" altLang="en-US"/>
          </a:p>
        </p:txBody>
      </p:sp>
      <p:sp>
        <p:nvSpPr>
          <p:cNvPr id="8" name="フッター プレースホルダー 7">
            <a:extLst>
              <a:ext uri="{FF2B5EF4-FFF2-40B4-BE49-F238E27FC236}">
                <a16:creationId xmlns:a16="http://schemas.microsoft.com/office/drawing/2014/main" id="{B5109E13-86CA-DFCE-6378-8421D428BEF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E5ACDE2-9D0D-5C9F-410F-21345A3A5908}"/>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61449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349ED-2541-6437-A502-356537A41A6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F0FE73-3146-E6C7-4725-03079A15D549}"/>
              </a:ext>
            </a:extLst>
          </p:cNvPr>
          <p:cNvSpPr>
            <a:spLocks noGrp="1"/>
          </p:cNvSpPr>
          <p:nvPr>
            <p:ph type="dt" sz="half" idx="10"/>
          </p:nvPr>
        </p:nvSpPr>
        <p:spPr/>
        <p:txBody>
          <a:bodyPr/>
          <a:lstStyle/>
          <a:p>
            <a:fld id="{377C2488-1C52-4C79-A292-77E3DEC1BAAA}" type="datetimeFigureOut">
              <a:rPr kumimoji="1" lang="ja-JP" altLang="en-US" smtClean="0"/>
              <a:t>2025/6/18</a:t>
            </a:fld>
            <a:endParaRPr kumimoji="1" lang="ja-JP" altLang="en-US"/>
          </a:p>
        </p:txBody>
      </p:sp>
      <p:sp>
        <p:nvSpPr>
          <p:cNvPr id="4" name="フッター プレースホルダー 3">
            <a:extLst>
              <a:ext uri="{FF2B5EF4-FFF2-40B4-BE49-F238E27FC236}">
                <a16:creationId xmlns:a16="http://schemas.microsoft.com/office/drawing/2014/main" id="{EB767AA1-5C20-30D6-B163-8A7D944DE86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D71E35F-E445-3276-A261-24249BBADE3B}"/>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307831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2A4B21E-DEF1-05E3-66D1-6D5EB2D2FF5D}"/>
              </a:ext>
            </a:extLst>
          </p:cNvPr>
          <p:cNvSpPr>
            <a:spLocks noGrp="1"/>
          </p:cNvSpPr>
          <p:nvPr>
            <p:ph type="dt" sz="half" idx="10"/>
          </p:nvPr>
        </p:nvSpPr>
        <p:spPr/>
        <p:txBody>
          <a:bodyPr/>
          <a:lstStyle/>
          <a:p>
            <a:fld id="{377C2488-1C52-4C79-A292-77E3DEC1BAAA}" type="datetimeFigureOut">
              <a:rPr kumimoji="1" lang="ja-JP" altLang="en-US" smtClean="0"/>
              <a:t>2025/6/18</a:t>
            </a:fld>
            <a:endParaRPr kumimoji="1" lang="ja-JP" altLang="en-US"/>
          </a:p>
        </p:txBody>
      </p:sp>
      <p:sp>
        <p:nvSpPr>
          <p:cNvPr id="3" name="フッター プレースホルダー 2">
            <a:extLst>
              <a:ext uri="{FF2B5EF4-FFF2-40B4-BE49-F238E27FC236}">
                <a16:creationId xmlns:a16="http://schemas.microsoft.com/office/drawing/2014/main" id="{E60F3177-CF6E-4881-62CB-C657F52F004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4809724-34DC-834A-61EA-958DFD113086}"/>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400792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0F9338-05E8-9E2A-26F4-2B4E8D0BA96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5FDE6F-9FD7-6383-2BB4-4749B748FB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40C2F74-C7AF-E8AB-B2A8-FE971112A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EAA17A-8042-18B2-4DDE-CEB26494F917}"/>
              </a:ext>
            </a:extLst>
          </p:cNvPr>
          <p:cNvSpPr>
            <a:spLocks noGrp="1"/>
          </p:cNvSpPr>
          <p:nvPr>
            <p:ph type="dt" sz="half" idx="10"/>
          </p:nvPr>
        </p:nvSpPr>
        <p:spPr/>
        <p:txBody>
          <a:bodyPr/>
          <a:lstStyle/>
          <a:p>
            <a:fld id="{377C2488-1C52-4C79-A292-77E3DEC1BAAA}" type="datetimeFigureOut">
              <a:rPr kumimoji="1" lang="ja-JP" altLang="en-US" smtClean="0"/>
              <a:t>2025/6/18</a:t>
            </a:fld>
            <a:endParaRPr kumimoji="1" lang="ja-JP" altLang="en-US"/>
          </a:p>
        </p:txBody>
      </p:sp>
      <p:sp>
        <p:nvSpPr>
          <p:cNvPr id="6" name="フッター プレースホルダー 5">
            <a:extLst>
              <a:ext uri="{FF2B5EF4-FFF2-40B4-BE49-F238E27FC236}">
                <a16:creationId xmlns:a16="http://schemas.microsoft.com/office/drawing/2014/main" id="{FC21EE89-8171-C0B8-6B4D-DCF19C95954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B28FEB3-6C6C-5889-6F9D-4D41771958D4}"/>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941603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D9FCE7-0EB3-5F78-5E56-B6B4C82D6C5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F03481F-9C83-5117-94BE-C85B03F959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73A95BC-131C-2887-F6A8-2CC7D1F7B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ED9559-299E-253A-C0F2-7433A2A18510}"/>
              </a:ext>
            </a:extLst>
          </p:cNvPr>
          <p:cNvSpPr>
            <a:spLocks noGrp="1"/>
          </p:cNvSpPr>
          <p:nvPr>
            <p:ph type="dt" sz="half" idx="10"/>
          </p:nvPr>
        </p:nvSpPr>
        <p:spPr/>
        <p:txBody>
          <a:bodyPr/>
          <a:lstStyle/>
          <a:p>
            <a:fld id="{377C2488-1C52-4C79-A292-77E3DEC1BAAA}" type="datetimeFigureOut">
              <a:rPr kumimoji="1" lang="ja-JP" altLang="en-US" smtClean="0"/>
              <a:t>2025/6/18</a:t>
            </a:fld>
            <a:endParaRPr kumimoji="1" lang="ja-JP" altLang="en-US"/>
          </a:p>
        </p:txBody>
      </p:sp>
      <p:sp>
        <p:nvSpPr>
          <p:cNvPr id="6" name="フッター プレースホルダー 5">
            <a:extLst>
              <a:ext uri="{FF2B5EF4-FFF2-40B4-BE49-F238E27FC236}">
                <a16:creationId xmlns:a16="http://schemas.microsoft.com/office/drawing/2014/main" id="{8297283F-346E-C7BF-5FD7-184832EC9F8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0DA3C70-81E5-EC2D-4710-49A80712EF77}"/>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3097166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59CDDAD-5826-12E6-122E-78D82A1BC5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847D2D-1C38-BE16-8345-A12C27CFA9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F3869BE-353C-F1FB-2F2D-DB13DE55C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C2488-1C52-4C79-A292-77E3DEC1BAAA}" type="datetimeFigureOut">
              <a:rPr kumimoji="1" lang="ja-JP" altLang="en-US" smtClean="0"/>
              <a:t>2025/6/18</a:t>
            </a:fld>
            <a:endParaRPr kumimoji="1" lang="ja-JP" altLang="en-US"/>
          </a:p>
        </p:txBody>
      </p:sp>
      <p:sp>
        <p:nvSpPr>
          <p:cNvPr id="5" name="フッター プレースホルダー 4">
            <a:extLst>
              <a:ext uri="{FF2B5EF4-FFF2-40B4-BE49-F238E27FC236}">
                <a16:creationId xmlns:a16="http://schemas.microsoft.com/office/drawing/2014/main" id="{524597AF-69EA-868C-ECDF-FE0038DDB6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A73AC60-6CE6-46FD-6E59-7A3576C19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95695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ueharaLab/bigdata5_crawler_scraper/blob/main/crawler2csv/crawler2csv.md"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hyperlink" Target="https://tabelog.com/restaurant/images/Rvw/153468/640x640_rect_153468428.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tabelog.com/restaurant/images/Rvw/153468/640x640_rect_153468428.jp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webpagetest.org/" TargetMode="External"/><Relationship Id="rId2" Type="http://schemas.openxmlformats.org/officeDocument/2006/relationships/image" Target="../media/image22.emf"/><Relationship Id="rId1" Type="http://schemas.openxmlformats.org/officeDocument/2006/relationships/slideLayout" Target="../slideLayouts/slideLayout7.xml"/><Relationship Id="rId4" Type="http://schemas.openxmlformats.org/officeDocument/2006/relationships/hyperlink" Target="https://gtmetrix.com/"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github.com/ueharaLab/bigdata5_crawler_scraper/blob/main/crawler_image/crawler_image.md" TargetMode="Externa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qiita.com/Octoparse_Japan/items/3a766a5615d82674b873" TargetMode="External"/><Relationship Id="rId2" Type="http://schemas.openxmlformats.org/officeDocument/2006/relationships/hyperlink" Target="https://www.octoparse.jp/blog/top-30-free-web-scraping-softwar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BF38B8E-DB26-4880-FDCD-5C19738601F7}"/>
              </a:ext>
            </a:extLst>
          </p:cNvPr>
          <p:cNvSpPr txBox="1"/>
          <p:nvPr/>
        </p:nvSpPr>
        <p:spPr>
          <a:xfrm>
            <a:off x="503853" y="2388637"/>
            <a:ext cx="4339650" cy="646331"/>
          </a:xfrm>
          <a:prstGeom prst="rect">
            <a:avLst/>
          </a:prstGeom>
          <a:noFill/>
        </p:spPr>
        <p:txBody>
          <a:bodyPr wrap="none" rtlCol="0">
            <a:spAutoFit/>
          </a:bodyPr>
          <a:lstStyle/>
          <a:p>
            <a:r>
              <a:rPr kumimoji="1" lang="ja-JP" altLang="en-US" sz="3600" dirty="0">
                <a:latin typeface="メイリオ" panose="020B0604030504040204" pitchFamily="50" charset="-128"/>
                <a:ea typeface="メイリオ" panose="020B0604030504040204" pitchFamily="50" charset="-128"/>
              </a:rPr>
              <a:t>クローラー　実践編</a:t>
            </a:r>
          </a:p>
        </p:txBody>
      </p:sp>
    </p:spTree>
    <p:extLst>
      <p:ext uri="{BB962C8B-B14F-4D97-AF65-F5344CB8AC3E}">
        <p14:creationId xmlns:p14="http://schemas.microsoft.com/office/powerpoint/2010/main" val="276833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BDFB1E-890E-1545-D63D-6589B5BA8AE4}"/>
              </a:ext>
            </a:extLst>
          </p:cNvPr>
          <p:cNvSpPr txBox="1"/>
          <p:nvPr/>
        </p:nvSpPr>
        <p:spPr>
          <a:xfrm>
            <a:off x="392274" y="311020"/>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p>
        </p:txBody>
      </p:sp>
      <p:sp>
        <p:nvSpPr>
          <p:cNvPr id="3" name="テキスト ボックス 2">
            <a:extLst>
              <a:ext uri="{FF2B5EF4-FFF2-40B4-BE49-F238E27FC236}">
                <a16:creationId xmlns:a16="http://schemas.microsoft.com/office/drawing/2014/main" id="{8BC2BA03-D135-4DD8-A00C-D66210506E28}"/>
              </a:ext>
            </a:extLst>
          </p:cNvPr>
          <p:cNvSpPr txBox="1"/>
          <p:nvPr/>
        </p:nvSpPr>
        <p:spPr>
          <a:xfrm>
            <a:off x="229441" y="932660"/>
            <a:ext cx="10838610" cy="1569660"/>
          </a:xfrm>
          <a:prstGeom prst="rect">
            <a:avLst/>
          </a:prstGeom>
          <a:noFill/>
        </p:spPr>
        <p:txBody>
          <a:bodyPr wrap="squar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tabelog_scraper2csv.py</a:t>
            </a:r>
            <a:r>
              <a:rPr kumimoji="1" lang="ja-JP" altLang="en-US" sz="2400" dirty="0">
                <a:latin typeface="メイリオ" panose="020B0604030504040204" pitchFamily="50" charset="-128"/>
                <a:ea typeface="メイリオ" panose="020B0604030504040204" pitchFamily="50" charset="-128"/>
              </a:rPr>
              <a:t>を修正して、以下の評価情報をスクレイピングして</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に書き出してください。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&lt;</a:t>
            </a:r>
            <a:r>
              <a:rPr kumimoji="1" lang="en-US" altLang="ja-JP" sz="2400" dirty="0" err="1">
                <a:latin typeface="メイリオ" panose="020B0604030504040204" pitchFamily="50" charset="-128"/>
                <a:ea typeface="メイリオ" panose="020B0604030504040204" pitchFamily="50" charset="-128"/>
              </a:rPr>
              <a:t>ul</a:t>
            </a:r>
            <a:r>
              <a:rPr kumimoji="1" lang="en-US" altLang="ja-JP" sz="2400" dirty="0">
                <a:latin typeface="メイリオ" panose="020B0604030504040204" pitchFamily="50" charset="-128"/>
                <a:ea typeface="メイリオ" panose="020B0604030504040204" pitchFamily="50" charset="-128"/>
              </a:rPr>
              <a:t> class=“</a:t>
            </a:r>
            <a:r>
              <a:rPr kumimoji="1" lang="en-US" altLang="ja-JP" sz="2400" dirty="0" err="1">
                <a:latin typeface="メイリオ" panose="020B0604030504040204" pitchFamily="50" charset="-128"/>
                <a:ea typeface="メイリオ" panose="020B0604030504040204" pitchFamily="50" charset="-128"/>
              </a:rPr>
              <a:t>rvw</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item__ratings</a:t>
            </a:r>
            <a:r>
              <a:rPr kumimoji="1" lang="en-US" altLang="ja-JP" sz="2400" dirty="0">
                <a:latin typeface="メイリオ" panose="020B0604030504040204" pitchFamily="50" charset="-128"/>
                <a:ea typeface="メイリオ" panose="020B0604030504040204" pitchFamily="50" charset="-128"/>
              </a:rPr>
              <a:t>”&gt;</a:t>
            </a:r>
            <a:r>
              <a:rPr kumimoji="1" lang="ja-JP" altLang="en-US" sz="2400" dirty="0">
                <a:latin typeface="メイリオ" panose="020B0604030504040204" pitchFamily="50" charset="-128"/>
                <a:ea typeface="メイリオ" panose="020B0604030504040204" pitchFamily="50" charset="-128"/>
              </a:rPr>
              <a:t>を</a:t>
            </a:r>
            <a:r>
              <a:rPr kumimoji="1" lang="en-US" altLang="ja-JP" sz="2400" dirty="0" err="1">
                <a:latin typeface="メイリオ" panose="020B0604030504040204" pitchFamily="50" charset="-128"/>
                <a:ea typeface="メイリオ" panose="020B0604030504040204" pitchFamily="50" charset="-128"/>
              </a:rPr>
              <a:t>xpath</a:t>
            </a:r>
            <a:r>
              <a:rPr kumimoji="1" lang="ja-JP" altLang="en-US" sz="2400" dirty="0">
                <a:latin typeface="メイリオ" panose="020B0604030504040204" pitchFamily="50" charset="-128"/>
                <a:ea typeface="メイリオ" panose="020B0604030504040204" pitchFamily="50" charset="-128"/>
              </a:rPr>
              <a:t>に使うと、以下のように表示されない評価情報の詳細（料理・味、サービス</a:t>
            </a:r>
            <a:r>
              <a:rPr lang="en-US" altLang="ja-JP" sz="2400" dirty="0">
                <a:latin typeface="メイリオ" panose="020B0604030504040204" pitchFamily="50" charset="-128"/>
                <a:ea typeface="メイリオ" panose="020B0604030504040204" pitchFamily="50" charset="-128"/>
              </a:rPr>
              <a:t> etc.</a:t>
            </a:r>
            <a:r>
              <a:rPr lang="ja-JP" altLang="en-US" sz="2400" dirty="0">
                <a:latin typeface="メイリオ" panose="020B0604030504040204" pitchFamily="50" charset="-128"/>
                <a:ea typeface="メイリオ" panose="020B0604030504040204" pitchFamily="50" charset="-128"/>
              </a:rPr>
              <a:t>）も取得できる</a:t>
            </a:r>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7B251DAB-28EE-EB00-134E-2A6A16B28023}"/>
              </a:ext>
            </a:extLst>
          </p:cNvPr>
          <p:cNvPicPr>
            <a:picLocks noChangeAspect="1"/>
          </p:cNvPicPr>
          <p:nvPr/>
        </p:nvPicPr>
        <p:blipFill>
          <a:blip r:embed="rId2"/>
          <a:stretch>
            <a:fillRect/>
          </a:stretch>
        </p:blipFill>
        <p:spPr>
          <a:xfrm>
            <a:off x="4158473" y="2489756"/>
            <a:ext cx="8813855" cy="4368244"/>
          </a:xfrm>
          <a:prstGeom prst="rect">
            <a:avLst/>
          </a:prstGeom>
        </p:spPr>
      </p:pic>
      <p:pic>
        <p:nvPicPr>
          <p:cNvPr id="7" name="図 6">
            <a:extLst>
              <a:ext uri="{FF2B5EF4-FFF2-40B4-BE49-F238E27FC236}">
                <a16:creationId xmlns:a16="http://schemas.microsoft.com/office/drawing/2014/main" id="{E8BD803D-71F9-F67E-4F32-D6BB19B71760}"/>
              </a:ext>
            </a:extLst>
          </p:cNvPr>
          <p:cNvPicPr>
            <a:picLocks noChangeAspect="1"/>
          </p:cNvPicPr>
          <p:nvPr/>
        </p:nvPicPr>
        <p:blipFill>
          <a:blip r:embed="rId3"/>
          <a:stretch>
            <a:fillRect/>
          </a:stretch>
        </p:blipFill>
        <p:spPr>
          <a:xfrm>
            <a:off x="110738" y="2489756"/>
            <a:ext cx="3918337" cy="2636285"/>
          </a:xfrm>
          <a:prstGeom prst="rect">
            <a:avLst/>
          </a:prstGeom>
        </p:spPr>
      </p:pic>
      <p:sp>
        <p:nvSpPr>
          <p:cNvPr id="8" name="四角形: 角を丸くする 7">
            <a:extLst>
              <a:ext uri="{FF2B5EF4-FFF2-40B4-BE49-F238E27FC236}">
                <a16:creationId xmlns:a16="http://schemas.microsoft.com/office/drawing/2014/main" id="{C25BF2C0-71EB-8CC8-232B-65010A8F0688}"/>
              </a:ext>
            </a:extLst>
          </p:cNvPr>
          <p:cNvSpPr/>
          <p:nvPr/>
        </p:nvSpPr>
        <p:spPr>
          <a:xfrm>
            <a:off x="110738" y="2489756"/>
            <a:ext cx="3275045" cy="30106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382ED6C-422F-F1EE-9C89-45A911FEC97D}"/>
              </a:ext>
            </a:extLst>
          </p:cNvPr>
          <p:cNvSpPr txBox="1"/>
          <p:nvPr/>
        </p:nvSpPr>
        <p:spPr>
          <a:xfrm>
            <a:off x="138938" y="5463675"/>
            <a:ext cx="491923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tabelog_scraper_ratings2csv.py</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45134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9DC0360-AD68-822B-37ED-4B02FF5A8BC2}"/>
              </a:ext>
            </a:extLst>
          </p:cNvPr>
          <p:cNvSpPr txBox="1"/>
          <p:nvPr/>
        </p:nvSpPr>
        <p:spPr>
          <a:xfrm>
            <a:off x="323850" y="537946"/>
            <a:ext cx="1110913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回答例：評価情報をまとめて</a:t>
            </a:r>
            <a:r>
              <a:rPr kumimoji="1" lang="en-US" altLang="ja-JP" sz="3200" dirty="0">
                <a:latin typeface="メイリオ" panose="020B0604030504040204" pitchFamily="50" charset="-128"/>
                <a:ea typeface="メイリオ" panose="020B0604030504040204" pitchFamily="50" charset="-128"/>
              </a:rPr>
              <a:t>1</a:t>
            </a:r>
            <a:r>
              <a:rPr kumimoji="1" lang="ja-JP" altLang="en-US" sz="3200" dirty="0">
                <a:latin typeface="メイリオ" panose="020B0604030504040204" pitchFamily="50" charset="-128"/>
                <a:ea typeface="メイリオ" panose="020B0604030504040204" pitchFamily="50" charset="-128"/>
              </a:rPr>
              <a:t>列にすると以下のようになる</a:t>
            </a:r>
          </a:p>
        </p:txBody>
      </p:sp>
      <p:pic>
        <p:nvPicPr>
          <p:cNvPr id="7" name="図 6">
            <a:extLst>
              <a:ext uri="{FF2B5EF4-FFF2-40B4-BE49-F238E27FC236}">
                <a16:creationId xmlns:a16="http://schemas.microsoft.com/office/drawing/2014/main" id="{F314B401-CDB2-25CE-7D4D-4CEB028192CF}"/>
              </a:ext>
            </a:extLst>
          </p:cNvPr>
          <p:cNvPicPr>
            <a:picLocks noChangeAspect="1"/>
          </p:cNvPicPr>
          <p:nvPr/>
        </p:nvPicPr>
        <p:blipFill>
          <a:blip r:embed="rId2"/>
          <a:stretch>
            <a:fillRect/>
          </a:stretch>
        </p:blipFill>
        <p:spPr>
          <a:xfrm>
            <a:off x="223837" y="1197404"/>
            <a:ext cx="11744325" cy="4703020"/>
          </a:xfrm>
          <a:prstGeom prst="rect">
            <a:avLst/>
          </a:prstGeom>
        </p:spPr>
      </p:pic>
    </p:spTree>
    <p:extLst>
      <p:ext uri="{BB962C8B-B14F-4D97-AF65-F5344CB8AC3E}">
        <p14:creationId xmlns:p14="http://schemas.microsoft.com/office/powerpoint/2010/main" val="2739765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45626FC-6C7B-A71D-365E-A40E79CD872D}"/>
              </a:ext>
            </a:extLst>
          </p:cNvPr>
          <p:cNvPicPr>
            <a:picLocks noChangeAspect="1"/>
          </p:cNvPicPr>
          <p:nvPr/>
        </p:nvPicPr>
        <p:blipFill>
          <a:blip r:embed="rId2"/>
          <a:stretch>
            <a:fillRect/>
          </a:stretch>
        </p:blipFill>
        <p:spPr>
          <a:xfrm>
            <a:off x="407738" y="987765"/>
            <a:ext cx="5061448" cy="5870235"/>
          </a:xfrm>
          <a:prstGeom prst="rect">
            <a:avLst/>
          </a:prstGeom>
        </p:spPr>
      </p:pic>
      <p:sp>
        <p:nvSpPr>
          <p:cNvPr id="5" name="テキスト ボックス 4">
            <a:extLst>
              <a:ext uri="{FF2B5EF4-FFF2-40B4-BE49-F238E27FC236}">
                <a16:creationId xmlns:a16="http://schemas.microsoft.com/office/drawing/2014/main" id="{1915BF35-A14A-2D0A-FD66-DFE44CF1D305}"/>
              </a:ext>
            </a:extLst>
          </p:cNvPr>
          <p:cNvSpPr txBox="1"/>
          <p:nvPr/>
        </p:nvSpPr>
        <p:spPr>
          <a:xfrm>
            <a:off x="466725" y="1866900"/>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①</a:t>
            </a:r>
          </a:p>
        </p:txBody>
      </p:sp>
      <p:sp>
        <p:nvSpPr>
          <p:cNvPr id="6" name="テキスト ボックス 5">
            <a:extLst>
              <a:ext uri="{FF2B5EF4-FFF2-40B4-BE49-F238E27FC236}">
                <a16:creationId xmlns:a16="http://schemas.microsoft.com/office/drawing/2014/main" id="{E5B7437B-96FD-D8F0-8636-2AE6627E4CCA}"/>
              </a:ext>
            </a:extLst>
          </p:cNvPr>
          <p:cNvSpPr txBox="1"/>
          <p:nvPr/>
        </p:nvSpPr>
        <p:spPr>
          <a:xfrm>
            <a:off x="466725" y="6410325"/>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①</a:t>
            </a:r>
          </a:p>
        </p:txBody>
      </p:sp>
      <p:sp>
        <p:nvSpPr>
          <p:cNvPr id="7" name="テキスト ボックス 6">
            <a:extLst>
              <a:ext uri="{FF2B5EF4-FFF2-40B4-BE49-F238E27FC236}">
                <a16:creationId xmlns:a16="http://schemas.microsoft.com/office/drawing/2014/main" id="{7767208A-4455-CA61-61B1-E3BD08EADACE}"/>
              </a:ext>
            </a:extLst>
          </p:cNvPr>
          <p:cNvSpPr txBox="1"/>
          <p:nvPr/>
        </p:nvSpPr>
        <p:spPr>
          <a:xfrm>
            <a:off x="552450" y="2628900"/>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②</a:t>
            </a:r>
          </a:p>
        </p:txBody>
      </p:sp>
      <p:sp>
        <p:nvSpPr>
          <p:cNvPr id="8" name="テキスト ボックス 7">
            <a:extLst>
              <a:ext uri="{FF2B5EF4-FFF2-40B4-BE49-F238E27FC236}">
                <a16:creationId xmlns:a16="http://schemas.microsoft.com/office/drawing/2014/main" id="{BD434000-7BDE-59A8-84EA-D6C9E72ECA0E}"/>
              </a:ext>
            </a:extLst>
          </p:cNvPr>
          <p:cNvSpPr txBox="1"/>
          <p:nvPr/>
        </p:nvSpPr>
        <p:spPr>
          <a:xfrm>
            <a:off x="552449" y="4485189"/>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③</a:t>
            </a:r>
          </a:p>
        </p:txBody>
      </p:sp>
      <p:sp>
        <p:nvSpPr>
          <p:cNvPr id="9" name="左中かっこ 8">
            <a:extLst>
              <a:ext uri="{FF2B5EF4-FFF2-40B4-BE49-F238E27FC236}">
                <a16:creationId xmlns:a16="http://schemas.microsoft.com/office/drawing/2014/main" id="{7C16AB4F-6A13-D8B6-5EAA-BDF9713EF4A3}"/>
              </a:ext>
            </a:extLst>
          </p:cNvPr>
          <p:cNvSpPr/>
          <p:nvPr/>
        </p:nvSpPr>
        <p:spPr>
          <a:xfrm>
            <a:off x="1044892" y="3757612"/>
            <a:ext cx="295275" cy="21478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D979D5D-A420-F2AF-EEB8-31D53080F8B3}"/>
              </a:ext>
            </a:extLst>
          </p:cNvPr>
          <p:cNvSpPr txBox="1"/>
          <p:nvPr/>
        </p:nvSpPr>
        <p:spPr>
          <a:xfrm>
            <a:off x="3684500" y="1805466"/>
            <a:ext cx="8190441"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①②③を</a:t>
            </a:r>
            <a:r>
              <a:rPr kumimoji="1" lang="en-US" altLang="ja-JP" sz="2400" dirty="0" err="1">
                <a:latin typeface="メイリオ" panose="020B0604030504040204" pitchFamily="50" charset="-128"/>
                <a:ea typeface="メイリオ" panose="020B0604030504040204" pitchFamily="50" charset="-128"/>
              </a:rPr>
              <a:t>Dataframe</a:t>
            </a:r>
            <a:r>
              <a:rPr lang="ja-JP" altLang="en-US" sz="2400" dirty="0">
                <a:latin typeface="メイリオ" panose="020B0604030504040204" pitchFamily="50" charset="-128"/>
                <a:ea typeface="メイリオ" panose="020B0604030504040204" pitchFamily="50" charset="-128"/>
              </a:rPr>
              <a:t>の別々の列にして以下のようにしたい</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5C86A53D-FECA-CE8C-9EFF-F7534008B990}"/>
              </a:ext>
            </a:extLst>
          </p:cNvPr>
          <p:cNvSpPr txBox="1"/>
          <p:nvPr/>
        </p:nvSpPr>
        <p:spPr>
          <a:xfrm>
            <a:off x="552449" y="142875"/>
            <a:ext cx="962314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スクレイピングでは細かな文字列処理までは不可能</a:t>
            </a:r>
          </a:p>
        </p:txBody>
      </p:sp>
      <p:graphicFrame>
        <p:nvGraphicFramePr>
          <p:cNvPr id="12" name="表 11">
            <a:extLst>
              <a:ext uri="{FF2B5EF4-FFF2-40B4-BE49-F238E27FC236}">
                <a16:creationId xmlns:a16="http://schemas.microsoft.com/office/drawing/2014/main" id="{2AD6DE0B-9456-4994-94E0-187EE0707EF7}"/>
              </a:ext>
            </a:extLst>
          </p:cNvPr>
          <p:cNvGraphicFramePr>
            <a:graphicFrameLocks noGrp="1"/>
          </p:cNvGraphicFramePr>
          <p:nvPr>
            <p:extLst>
              <p:ext uri="{D42A27DB-BD31-4B8C-83A1-F6EECF244321}">
                <p14:modId xmlns:p14="http://schemas.microsoft.com/office/powerpoint/2010/main" val="634266590"/>
              </p:ext>
            </p:extLst>
          </p:nvPr>
        </p:nvGraphicFramePr>
        <p:xfrm>
          <a:off x="3715721" y="3780265"/>
          <a:ext cx="8128001" cy="74168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4236950200"/>
                    </a:ext>
                  </a:extLst>
                </a:gridCol>
                <a:gridCol w="1161143">
                  <a:extLst>
                    <a:ext uri="{9D8B030D-6E8A-4147-A177-3AD203B41FA5}">
                      <a16:colId xmlns:a16="http://schemas.microsoft.com/office/drawing/2014/main" val="2551682400"/>
                    </a:ext>
                  </a:extLst>
                </a:gridCol>
                <a:gridCol w="1161143">
                  <a:extLst>
                    <a:ext uri="{9D8B030D-6E8A-4147-A177-3AD203B41FA5}">
                      <a16:colId xmlns:a16="http://schemas.microsoft.com/office/drawing/2014/main" val="1791552654"/>
                    </a:ext>
                  </a:extLst>
                </a:gridCol>
                <a:gridCol w="1161143">
                  <a:extLst>
                    <a:ext uri="{9D8B030D-6E8A-4147-A177-3AD203B41FA5}">
                      <a16:colId xmlns:a16="http://schemas.microsoft.com/office/drawing/2014/main" val="745531335"/>
                    </a:ext>
                  </a:extLst>
                </a:gridCol>
                <a:gridCol w="1161143">
                  <a:extLst>
                    <a:ext uri="{9D8B030D-6E8A-4147-A177-3AD203B41FA5}">
                      <a16:colId xmlns:a16="http://schemas.microsoft.com/office/drawing/2014/main" val="89472949"/>
                    </a:ext>
                  </a:extLst>
                </a:gridCol>
                <a:gridCol w="1161143">
                  <a:extLst>
                    <a:ext uri="{9D8B030D-6E8A-4147-A177-3AD203B41FA5}">
                      <a16:colId xmlns:a16="http://schemas.microsoft.com/office/drawing/2014/main" val="2065638457"/>
                    </a:ext>
                  </a:extLst>
                </a:gridCol>
                <a:gridCol w="1161143">
                  <a:extLst>
                    <a:ext uri="{9D8B030D-6E8A-4147-A177-3AD203B41FA5}">
                      <a16:colId xmlns:a16="http://schemas.microsoft.com/office/drawing/2014/main" val="1392860645"/>
                    </a:ext>
                  </a:extLst>
                </a:gridCol>
              </a:tblGrid>
              <a:tr h="370840">
                <a:tc>
                  <a:txBody>
                    <a:bodyPr/>
                    <a:lstStyle/>
                    <a:p>
                      <a:r>
                        <a:rPr kumimoji="1" lang="ja-JP" altLang="en-US" dirty="0"/>
                        <a:t>昼の点数</a:t>
                      </a:r>
                    </a:p>
                  </a:txBody>
                  <a:tcPr/>
                </a:tc>
                <a:tc>
                  <a:txBody>
                    <a:bodyPr/>
                    <a:lstStyle/>
                    <a:p>
                      <a:r>
                        <a:rPr kumimoji="1" lang="ja-JP" altLang="en-US" dirty="0"/>
                        <a:t>夜の点数</a:t>
                      </a:r>
                    </a:p>
                  </a:txBody>
                  <a:tcPr/>
                </a:tc>
                <a:tc>
                  <a:txBody>
                    <a:bodyPr/>
                    <a:lstStyle/>
                    <a:p>
                      <a:r>
                        <a:rPr kumimoji="1" lang="ja-JP" altLang="en-US" dirty="0"/>
                        <a:t>料理</a:t>
                      </a:r>
                    </a:p>
                  </a:txBody>
                  <a:tcPr/>
                </a:tc>
                <a:tc>
                  <a:txBody>
                    <a:bodyPr/>
                    <a:lstStyle/>
                    <a:p>
                      <a:r>
                        <a:rPr kumimoji="1" lang="ja-JP" altLang="en-US" dirty="0"/>
                        <a:t>サービス</a:t>
                      </a:r>
                    </a:p>
                  </a:txBody>
                  <a:tcPr/>
                </a:tc>
                <a:tc>
                  <a:txBody>
                    <a:bodyPr/>
                    <a:lstStyle/>
                    <a:p>
                      <a:r>
                        <a:rPr kumimoji="1" lang="ja-JP" altLang="en-US" dirty="0"/>
                        <a:t>雰囲気</a:t>
                      </a:r>
                    </a:p>
                  </a:txBody>
                  <a:tcPr/>
                </a:tc>
                <a:tc>
                  <a:txBody>
                    <a:bodyPr/>
                    <a:lstStyle/>
                    <a:p>
                      <a:r>
                        <a:rPr kumimoji="1" lang="en-US" altLang="ja-JP" dirty="0"/>
                        <a:t>CP</a:t>
                      </a:r>
                      <a:endParaRPr kumimoji="1" lang="ja-JP" altLang="en-US" dirty="0"/>
                    </a:p>
                  </a:txBody>
                  <a:tcPr/>
                </a:tc>
                <a:tc>
                  <a:txBody>
                    <a:bodyPr/>
                    <a:lstStyle/>
                    <a:p>
                      <a:r>
                        <a:rPr kumimoji="1" lang="ja-JP" altLang="en-US" dirty="0"/>
                        <a:t>平均単価</a:t>
                      </a:r>
                    </a:p>
                  </a:txBody>
                  <a:tcPr/>
                </a:tc>
                <a:extLst>
                  <a:ext uri="{0D108BD9-81ED-4DB2-BD59-A6C34878D82A}">
                    <a16:rowId xmlns:a16="http://schemas.microsoft.com/office/drawing/2014/main" val="386670630"/>
                  </a:ext>
                </a:extLst>
              </a:tr>
              <a:tr h="370840">
                <a:tc>
                  <a:txBody>
                    <a:bodyPr/>
                    <a:lstStyle/>
                    <a:p>
                      <a:r>
                        <a:rPr kumimoji="1" lang="en-US" altLang="ja-JP" dirty="0"/>
                        <a:t>4.2</a:t>
                      </a:r>
                      <a:endParaRPr kumimoji="1" lang="ja-JP" altLang="en-US" dirty="0"/>
                    </a:p>
                  </a:txBody>
                  <a:tcPr/>
                </a:tc>
                <a:tc>
                  <a:txBody>
                    <a:bodyPr/>
                    <a:lstStyle/>
                    <a:p>
                      <a:r>
                        <a:rPr kumimoji="1" lang="en-US" altLang="ja-JP" dirty="0"/>
                        <a:t>4.0</a:t>
                      </a:r>
                      <a:endParaRPr kumimoji="1" lang="ja-JP" altLang="en-US" dirty="0"/>
                    </a:p>
                  </a:txBody>
                  <a:tcPr/>
                </a:tc>
                <a:tc>
                  <a:txBody>
                    <a:bodyPr/>
                    <a:lstStyle/>
                    <a:p>
                      <a:r>
                        <a:rPr kumimoji="1" lang="en-US" altLang="ja-JP" dirty="0"/>
                        <a:t>4.2</a:t>
                      </a:r>
                      <a:endParaRPr kumimoji="1" lang="ja-JP" altLang="en-US" dirty="0"/>
                    </a:p>
                  </a:txBody>
                  <a:tcPr/>
                </a:tc>
                <a:tc>
                  <a:txBody>
                    <a:bodyPr/>
                    <a:lstStyle/>
                    <a:p>
                      <a:r>
                        <a:rPr kumimoji="1" lang="en-US" altLang="ja-JP" dirty="0"/>
                        <a:t>4.9</a:t>
                      </a:r>
                      <a:endParaRPr kumimoji="1" lang="ja-JP" altLang="en-US" dirty="0"/>
                    </a:p>
                  </a:txBody>
                  <a:tcPr/>
                </a:tc>
                <a:tc>
                  <a:txBody>
                    <a:bodyPr/>
                    <a:lstStyle/>
                    <a:p>
                      <a:r>
                        <a:rPr kumimoji="1" lang="en-US" altLang="ja-JP" dirty="0"/>
                        <a:t>4.2</a:t>
                      </a:r>
                      <a:endParaRPr kumimoji="1" lang="ja-JP" altLang="en-US" dirty="0"/>
                    </a:p>
                  </a:txBody>
                  <a:tcPr/>
                </a:tc>
                <a:tc>
                  <a:txBody>
                    <a:bodyPr/>
                    <a:lstStyle/>
                    <a:p>
                      <a:r>
                        <a:rPr kumimoji="1" lang="en-US" altLang="ja-JP" dirty="0"/>
                        <a:t>4.0</a:t>
                      </a:r>
                      <a:endParaRPr kumimoji="1" lang="ja-JP" altLang="en-US" dirty="0"/>
                    </a:p>
                  </a:txBody>
                  <a:tcPr/>
                </a:tc>
                <a:tc>
                  <a:txBody>
                    <a:bodyPr/>
                    <a:lstStyle/>
                    <a:p>
                      <a:r>
                        <a:rPr kumimoji="1" lang="en-US" altLang="ja-JP" dirty="0"/>
                        <a:t>2500</a:t>
                      </a:r>
                      <a:endParaRPr kumimoji="1" lang="ja-JP" altLang="en-US" dirty="0"/>
                    </a:p>
                  </a:txBody>
                  <a:tcPr/>
                </a:tc>
                <a:extLst>
                  <a:ext uri="{0D108BD9-81ED-4DB2-BD59-A6C34878D82A}">
                    <a16:rowId xmlns:a16="http://schemas.microsoft.com/office/drawing/2014/main" val="3679658470"/>
                  </a:ext>
                </a:extLst>
              </a:tr>
            </a:tbl>
          </a:graphicData>
        </a:graphic>
      </p:graphicFrame>
      <p:sp>
        <p:nvSpPr>
          <p:cNvPr id="13" name="テキスト ボックス 12">
            <a:extLst>
              <a:ext uri="{FF2B5EF4-FFF2-40B4-BE49-F238E27FC236}">
                <a16:creationId xmlns:a16="http://schemas.microsoft.com/office/drawing/2014/main" id="{BBEC25A1-1696-380B-E65E-BE8E4645E655}"/>
              </a:ext>
            </a:extLst>
          </p:cNvPr>
          <p:cNvSpPr txBox="1"/>
          <p:nvPr/>
        </p:nvSpPr>
        <p:spPr>
          <a:xfrm>
            <a:off x="4561844" y="2901264"/>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①</a:t>
            </a:r>
          </a:p>
        </p:txBody>
      </p:sp>
      <p:sp>
        <p:nvSpPr>
          <p:cNvPr id="14" name="テキスト ボックス 13">
            <a:extLst>
              <a:ext uri="{FF2B5EF4-FFF2-40B4-BE49-F238E27FC236}">
                <a16:creationId xmlns:a16="http://schemas.microsoft.com/office/drawing/2014/main" id="{D580DEFB-A71C-E437-7093-27FC9520A335}"/>
              </a:ext>
            </a:extLst>
          </p:cNvPr>
          <p:cNvSpPr txBox="1"/>
          <p:nvPr/>
        </p:nvSpPr>
        <p:spPr>
          <a:xfrm>
            <a:off x="10279947" y="2501097"/>
            <a:ext cx="1723549"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②（平均値</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を計算）</a:t>
            </a:r>
          </a:p>
        </p:txBody>
      </p:sp>
      <p:sp>
        <p:nvSpPr>
          <p:cNvPr id="15" name="テキスト ボックス 14">
            <a:extLst>
              <a:ext uri="{FF2B5EF4-FFF2-40B4-BE49-F238E27FC236}">
                <a16:creationId xmlns:a16="http://schemas.microsoft.com/office/drawing/2014/main" id="{5331D957-C7A1-F784-312C-F382EE2D193F}"/>
              </a:ext>
            </a:extLst>
          </p:cNvPr>
          <p:cNvSpPr txBox="1"/>
          <p:nvPr/>
        </p:nvSpPr>
        <p:spPr>
          <a:xfrm>
            <a:off x="8081514" y="2889171"/>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③</a:t>
            </a:r>
          </a:p>
        </p:txBody>
      </p:sp>
      <p:sp>
        <p:nvSpPr>
          <p:cNvPr id="16" name="左中かっこ 15">
            <a:extLst>
              <a:ext uri="{FF2B5EF4-FFF2-40B4-BE49-F238E27FC236}">
                <a16:creationId xmlns:a16="http://schemas.microsoft.com/office/drawing/2014/main" id="{2FFDAC50-143F-8AE2-A4D2-471E85B0A0CC}"/>
              </a:ext>
            </a:extLst>
          </p:cNvPr>
          <p:cNvSpPr/>
          <p:nvPr/>
        </p:nvSpPr>
        <p:spPr>
          <a:xfrm rot="5400000">
            <a:off x="4600405" y="2455426"/>
            <a:ext cx="415322" cy="21036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中かっこ 16">
            <a:extLst>
              <a:ext uri="{FF2B5EF4-FFF2-40B4-BE49-F238E27FC236}">
                <a16:creationId xmlns:a16="http://schemas.microsoft.com/office/drawing/2014/main" id="{F977C69D-5575-E309-3EDC-0B83A711DC2C}"/>
              </a:ext>
            </a:extLst>
          </p:cNvPr>
          <p:cNvSpPr/>
          <p:nvPr/>
        </p:nvSpPr>
        <p:spPr>
          <a:xfrm rot="5400000">
            <a:off x="8129151" y="1179583"/>
            <a:ext cx="449749" cy="4598916"/>
          </a:xfrm>
          <a:prstGeom prst="leftBrace">
            <a:avLst>
              <a:gd name="adj1" fmla="val 290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左中かっこ 17">
            <a:extLst>
              <a:ext uri="{FF2B5EF4-FFF2-40B4-BE49-F238E27FC236}">
                <a16:creationId xmlns:a16="http://schemas.microsoft.com/office/drawing/2014/main" id="{2F1325F5-C726-1425-3F08-7EBE44CF57EA}"/>
              </a:ext>
            </a:extLst>
          </p:cNvPr>
          <p:cNvSpPr/>
          <p:nvPr/>
        </p:nvSpPr>
        <p:spPr>
          <a:xfrm rot="5400000">
            <a:off x="11135657" y="2891491"/>
            <a:ext cx="338703" cy="12023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03DEAAD-922D-9A5E-5869-0D086A0B0EBD}"/>
              </a:ext>
            </a:extLst>
          </p:cNvPr>
          <p:cNvSpPr txBox="1"/>
          <p:nvPr/>
        </p:nvSpPr>
        <p:spPr>
          <a:xfrm>
            <a:off x="3808005" y="5639402"/>
            <a:ext cx="6473247"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①③　：　日本語文字列</a:t>
            </a:r>
            <a:r>
              <a:rPr kumimoji="1"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数値（小数点あり）</a:t>
            </a:r>
            <a:endParaRPr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②　　：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数値～</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数値</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3A08B16B-2687-A24A-47E3-ED4A9370334C}"/>
              </a:ext>
            </a:extLst>
          </p:cNvPr>
          <p:cNvSpPr txBox="1"/>
          <p:nvPr/>
        </p:nvSpPr>
        <p:spPr>
          <a:xfrm>
            <a:off x="3767493" y="5160141"/>
            <a:ext cx="38779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パターンを認識できれば。</a:t>
            </a:r>
          </a:p>
        </p:txBody>
      </p:sp>
    </p:spTree>
    <p:extLst>
      <p:ext uri="{BB962C8B-B14F-4D97-AF65-F5344CB8AC3E}">
        <p14:creationId xmlns:p14="http://schemas.microsoft.com/office/powerpoint/2010/main" val="768009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F4D6803-0C06-43EB-8D88-83BFDE02052C}"/>
              </a:ext>
            </a:extLst>
          </p:cNvPr>
          <p:cNvSpPr txBox="1"/>
          <p:nvPr/>
        </p:nvSpPr>
        <p:spPr>
          <a:xfrm>
            <a:off x="239641" y="954061"/>
            <a:ext cx="9310525" cy="954107"/>
          </a:xfrm>
          <a:prstGeom prst="rect">
            <a:avLst/>
          </a:prstGeom>
          <a:noFill/>
        </p:spPr>
        <p:txBody>
          <a:bodyPr wrap="square" rtlCol="0">
            <a:spAutoFit/>
          </a:bodyPr>
          <a:lstStyle/>
          <a:p>
            <a:pPr algn="l"/>
            <a:r>
              <a:rPr kumimoji="1" lang="ja-JP" altLang="en-US" sz="2800" dirty="0">
                <a:latin typeface="メイリオ" panose="020B0604030504040204" pitchFamily="50" charset="-128"/>
                <a:ea typeface="メイリオ" panose="020B0604030504040204" pitchFamily="50" charset="-128"/>
              </a:rPr>
              <a:t>正規表現によるパターンマッチの構文。</a:t>
            </a:r>
            <a:r>
              <a:rPr lang="en-US" altLang="ja-JP" sz="2800" dirty="0" err="1">
                <a:latin typeface="メイリオ" panose="020B0604030504040204" pitchFamily="50" charset="-128"/>
                <a:ea typeface="メイリオ" panose="020B0604030504040204" pitchFamily="50" charset="-128"/>
              </a:rPr>
              <a:t>r</a:t>
            </a:r>
            <a:r>
              <a:rPr kumimoji="1" lang="en-US" altLang="ja-JP" sz="2800" dirty="0" err="1">
                <a:latin typeface="メイリオ" panose="020B0604030504040204" pitchFamily="50" charset="-128"/>
                <a:ea typeface="メイリオ" panose="020B0604030504040204" pitchFamily="50" charset="-128"/>
              </a:rPr>
              <a:t>egular_expression.ipynb</a:t>
            </a:r>
            <a:r>
              <a:rPr lang="ja-JP" altLang="en-US" sz="2800" dirty="0">
                <a:latin typeface="メイリオ" panose="020B0604030504040204" pitchFamily="50" charset="-128"/>
                <a:ea typeface="メイリオ" panose="020B0604030504040204" pitchFamily="50" charset="-128"/>
              </a:rPr>
              <a:t>の演習をやってみてください。</a:t>
            </a:r>
            <a:r>
              <a:rPr kumimoji="1" lang="ja-JP" altLang="en-US" sz="2800" dirty="0">
                <a:latin typeface="メイリオ" panose="020B0604030504040204" pitchFamily="50" charset="-128"/>
                <a:ea typeface="メイリオ" panose="020B0604030504040204" pitchFamily="50" charset="-128"/>
              </a:rPr>
              <a:t>　</a:t>
            </a:r>
          </a:p>
        </p:txBody>
      </p:sp>
      <p:sp>
        <p:nvSpPr>
          <p:cNvPr id="12" name="テキスト ボックス 11">
            <a:extLst>
              <a:ext uri="{FF2B5EF4-FFF2-40B4-BE49-F238E27FC236}">
                <a16:creationId xmlns:a16="http://schemas.microsoft.com/office/drawing/2014/main" id="{56BB2C06-4E97-C5CB-1DE0-530097FEC531}"/>
              </a:ext>
            </a:extLst>
          </p:cNvPr>
          <p:cNvSpPr txBox="1"/>
          <p:nvPr/>
        </p:nvSpPr>
        <p:spPr>
          <a:xfrm>
            <a:off x="212466" y="280697"/>
            <a:ext cx="716093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特定の文字列パターンを認識する方法</a:t>
            </a:r>
          </a:p>
        </p:txBody>
      </p:sp>
      <p:sp>
        <p:nvSpPr>
          <p:cNvPr id="14" name="左中かっこ 13">
            <a:extLst>
              <a:ext uri="{FF2B5EF4-FFF2-40B4-BE49-F238E27FC236}">
                <a16:creationId xmlns:a16="http://schemas.microsoft.com/office/drawing/2014/main" id="{50E625FA-EAE2-D45E-D798-B1A8A48B78F1}"/>
              </a:ext>
            </a:extLst>
          </p:cNvPr>
          <p:cNvSpPr/>
          <p:nvPr/>
        </p:nvSpPr>
        <p:spPr>
          <a:xfrm rot="16200000">
            <a:off x="5144751" y="2954739"/>
            <a:ext cx="363976" cy="21915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1EDFFF1-73CB-21F1-BCBA-9B427D8EBD74}"/>
              </a:ext>
            </a:extLst>
          </p:cNvPr>
          <p:cNvSpPr txBox="1"/>
          <p:nvPr/>
        </p:nvSpPr>
        <p:spPr>
          <a:xfrm>
            <a:off x="4230949" y="4436774"/>
            <a:ext cx="233910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マッチパターン</a:t>
            </a:r>
          </a:p>
        </p:txBody>
      </p:sp>
      <p:sp>
        <p:nvSpPr>
          <p:cNvPr id="16" name="左中かっこ 15">
            <a:extLst>
              <a:ext uri="{FF2B5EF4-FFF2-40B4-BE49-F238E27FC236}">
                <a16:creationId xmlns:a16="http://schemas.microsoft.com/office/drawing/2014/main" id="{D1091668-699D-561D-07D4-FCBE22D5C852}"/>
              </a:ext>
            </a:extLst>
          </p:cNvPr>
          <p:cNvSpPr/>
          <p:nvPr/>
        </p:nvSpPr>
        <p:spPr>
          <a:xfrm rot="16200000">
            <a:off x="7129266" y="3517957"/>
            <a:ext cx="363976" cy="10651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6BC75C3-90F2-1BA2-974E-8C66DB17672A}"/>
              </a:ext>
            </a:extLst>
          </p:cNvPr>
          <p:cNvSpPr txBox="1"/>
          <p:nvPr/>
        </p:nvSpPr>
        <p:spPr>
          <a:xfrm>
            <a:off x="6639288" y="4436773"/>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マッチ対象文字列</a:t>
            </a:r>
          </a:p>
        </p:txBody>
      </p:sp>
      <p:sp>
        <p:nvSpPr>
          <p:cNvPr id="18" name="テキスト ボックス 17">
            <a:extLst>
              <a:ext uri="{FF2B5EF4-FFF2-40B4-BE49-F238E27FC236}">
                <a16:creationId xmlns:a16="http://schemas.microsoft.com/office/drawing/2014/main" id="{1EDD491F-ADF0-D806-B3B2-97DA5E484114}"/>
              </a:ext>
            </a:extLst>
          </p:cNvPr>
          <p:cNvSpPr txBox="1"/>
          <p:nvPr/>
        </p:nvSpPr>
        <p:spPr>
          <a:xfrm>
            <a:off x="869082" y="2189493"/>
            <a:ext cx="8310288" cy="1631216"/>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import re</a:t>
            </a: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en-US" altLang="ja-JP" sz="2000" dirty="0">
                <a:latin typeface="メイリオ" panose="020B0604030504040204" pitchFamily="50" charset="-128"/>
                <a:ea typeface="メイリオ" panose="020B0604030504040204" pitchFamily="50" charset="-128"/>
              </a:rPr>
              <a:t>address3 = "</a:t>
            </a:r>
            <a:r>
              <a:rPr kumimoji="1" lang="ja-JP" altLang="en-US" sz="2000" dirty="0">
                <a:latin typeface="メイリオ" panose="020B0604030504040204" pitchFamily="50" charset="-128"/>
                <a:ea typeface="メイリオ" panose="020B0604030504040204" pitchFamily="50" charset="-128"/>
              </a:rPr>
              <a:t>東京都千代田区 </a:t>
            </a:r>
            <a:r>
              <a:rPr kumimoji="1" lang="en-US" altLang="ja-JP" sz="2000" dirty="0">
                <a:latin typeface="メイリオ" panose="020B0604030504040204" pitchFamily="50" charset="-128"/>
                <a:ea typeface="メイリオ" panose="020B0604030504040204" pitchFamily="50" charset="-128"/>
              </a:rPr>
              <a:t>123-7777, </a:t>
            </a:r>
            <a:r>
              <a:rPr kumimoji="1" lang="ja-JP" altLang="en-US" sz="2000" dirty="0">
                <a:latin typeface="メイリオ" panose="020B0604030504040204" pitchFamily="50" charset="-128"/>
                <a:ea typeface="メイリオ" panose="020B0604030504040204" pitchFamily="50" charset="-128"/>
              </a:rPr>
              <a:t>東京都世田谷区 </a:t>
            </a:r>
            <a:r>
              <a:rPr kumimoji="1" lang="en-US" altLang="ja-JP" sz="2000" dirty="0">
                <a:latin typeface="メイリオ" panose="020B0604030504040204" pitchFamily="50" charset="-128"/>
                <a:ea typeface="メイリオ" panose="020B0604030504040204" pitchFamily="50" charset="-128"/>
              </a:rPr>
              <a:t>567-9999“</a:t>
            </a: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en-US" altLang="ja-JP" sz="2000" dirty="0" err="1">
                <a:latin typeface="メイリオ" panose="020B0604030504040204" pitchFamily="50" charset="-128"/>
                <a:ea typeface="メイリオ" panose="020B0604030504040204" pitchFamily="50" charset="-128"/>
              </a:rPr>
              <a:t>postCodeList</a:t>
            </a:r>
            <a:r>
              <a:rPr kumimoji="1" lang="en-US" altLang="ja-JP" sz="2000" dirty="0">
                <a:latin typeface="メイリオ" panose="020B0604030504040204" pitchFamily="50" charset="-128"/>
                <a:ea typeface="メイリオ" panose="020B0604030504040204" pitchFamily="50" charset="-128"/>
              </a:rPr>
              <a:t> = </a:t>
            </a:r>
            <a:r>
              <a:rPr kumimoji="1" lang="en-US" altLang="ja-JP" sz="2000" dirty="0" err="1">
                <a:latin typeface="メイリオ" panose="020B0604030504040204" pitchFamily="50" charset="-128"/>
                <a:ea typeface="メイリオ" panose="020B0604030504040204" pitchFamily="50" charset="-128"/>
              </a:rPr>
              <a:t>re.findall</a:t>
            </a:r>
            <a:r>
              <a:rPr kumimoji="1" lang="en-US" altLang="ja-JP" sz="2000" dirty="0">
                <a:latin typeface="メイリオ" panose="020B0604030504040204" pitchFamily="50" charset="-128"/>
                <a:ea typeface="メイリオ" panose="020B0604030504040204" pitchFamily="50" charset="-128"/>
              </a:rPr>
              <a:t>('[0-9]{3}-[0-9]{4}' , address3)</a:t>
            </a:r>
            <a:endParaRPr kumimoji="1" lang="ja-JP" altLang="en-US" sz="20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BB1E48C7-A3E4-D381-C0C0-ABC142475A5F}"/>
              </a:ext>
            </a:extLst>
          </p:cNvPr>
          <p:cNvSpPr txBox="1"/>
          <p:nvPr/>
        </p:nvSpPr>
        <p:spPr>
          <a:xfrm>
            <a:off x="792285" y="5102695"/>
            <a:ext cx="10607429" cy="830997"/>
          </a:xfrm>
          <a:prstGeom prst="rect">
            <a:avLst/>
          </a:prstGeom>
          <a:noFill/>
        </p:spPr>
        <p:txBody>
          <a:bodyPr wrap="square" rtlCol="0">
            <a:spAutoFit/>
          </a:bodyPr>
          <a:lstStyle/>
          <a:p>
            <a:pPr algn="l"/>
            <a:r>
              <a:rPr kumimoji="1" lang="en-US" altLang="ja-JP" sz="2400" dirty="0" err="1">
                <a:latin typeface="メイリオ" panose="020B0604030504040204" pitchFamily="50" charset="-128"/>
                <a:ea typeface="メイリオ" panose="020B0604030504040204" pitchFamily="50" charset="-128"/>
              </a:rPr>
              <a:t>re.findall</a:t>
            </a:r>
            <a:r>
              <a:rPr kumimoji="1" lang="en-US" altLang="ja-JP" sz="2400" dirty="0">
                <a:latin typeface="メイリオ" panose="020B0604030504040204" pitchFamily="50" charset="-128"/>
                <a:ea typeface="メイリオ" panose="020B0604030504040204" pitchFamily="50" charset="-128"/>
              </a:rPr>
              <a:t>() : </a:t>
            </a:r>
          </a:p>
          <a:p>
            <a:pPr algn="l"/>
            <a:r>
              <a:rPr kumimoji="1" lang="ja-JP" altLang="en-US" sz="2400" dirty="0">
                <a:latin typeface="メイリオ" panose="020B0604030504040204" pitchFamily="50" charset="-128"/>
                <a:ea typeface="メイリオ" panose="020B0604030504040204" pitchFamily="50" charset="-128"/>
              </a:rPr>
              <a:t>文字列中に繰り返し出現する同じパターンをすべて取り出すことができる</a:t>
            </a:r>
          </a:p>
        </p:txBody>
      </p:sp>
      <p:pic>
        <p:nvPicPr>
          <p:cNvPr id="20" name="図 19">
            <a:extLst>
              <a:ext uri="{FF2B5EF4-FFF2-40B4-BE49-F238E27FC236}">
                <a16:creationId xmlns:a16="http://schemas.microsoft.com/office/drawing/2014/main" id="{16B5EBD6-DC54-414D-01CE-42500DC61C46}"/>
              </a:ext>
            </a:extLst>
          </p:cNvPr>
          <p:cNvPicPr>
            <a:picLocks noChangeAspect="1"/>
          </p:cNvPicPr>
          <p:nvPr/>
        </p:nvPicPr>
        <p:blipFill>
          <a:blip r:embed="rId2"/>
          <a:stretch>
            <a:fillRect/>
          </a:stretch>
        </p:blipFill>
        <p:spPr>
          <a:xfrm>
            <a:off x="10181974" y="587870"/>
            <a:ext cx="1056747" cy="1229485"/>
          </a:xfrm>
          <a:prstGeom prst="rect">
            <a:avLst/>
          </a:prstGeom>
        </p:spPr>
      </p:pic>
    </p:spTree>
    <p:extLst>
      <p:ext uri="{BB962C8B-B14F-4D97-AF65-F5344CB8AC3E}">
        <p14:creationId xmlns:p14="http://schemas.microsoft.com/office/powerpoint/2010/main" val="2019616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A7BE320-EFA0-2594-0DD1-1855BCF7F310}"/>
              </a:ext>
            </a:extLst>
          </p:cNvPr>
          <p:cNvSpPr txBox="1"/>
          <p:nvPr/>
        </p:nvSpPr>
        <p:spPr>
          <a:xfrm>
            <a:off x="575807" y="265795"/>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p>
        </p:txBody>
      </p:sp>
      <p:sp>
        <p:nvSpPr>
          <p:cNvPr id="3" name="テキスト ボックス 2">
            <a:extLst>
              <a:ext uri="{FF2B5EF4-FFF2-40B4-BE49-F238E27FC236}">
                <a16:creationId xmlns:a16="http://schemas.microsoft.com/office/drawing/2014/main" id="{2F730CB0-566C-FD46-E902-29B385567B00}"/>
              </a:ext>
            </a:extLst>
          </p:cNvPr>
          <p:cNvSpPr txBox="1"/>
          <p:nvPr/>
        </p:nvSpPr>
        <p:spPr>
          <a:xfrm>
            <a:off x="613878" y="819733"/>
            <a:ext cx="10349398" cy="1200329"/>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rPr>
              <a:t>tabelog_scraper2csv.py</a:t>
            </a:r>
            <a:r>
              <a:rPr kumimoji="1" lang="ja-JP" altLang="en-US" sz="2400" dirty="0">
                <a:latin typeface="メイリオ" panose="020B0604030504040204" pitchFamily="50" charset="-128"/>
                <a:ea typeface="メイリオ" panose="020B0604030504040204" pitchFamily="50" charset="-128"/>
              </a:rPr>
              <a:t>を修正して、評価情報をスクレイピングし、更に正規表現をつかって以下のような列を作って</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に書き出してください。</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graphicFrame>
        <p:nvGraphicFramePr>
          <p:cNvPr id="4" name="表 3">
            <a:extLst>
              <a:ext uri="{FF2B5EF4-FFF2-40B4-BE49-F238E27FC236}">
                <a16:creationId xmlns:a16="http://schemas.microsoft.com/office/drawing/2014/main" id="{E700BEE5-1DAD-68E8-3FEA-268C78FA3A78}"/>
              </a:ext>
            </a:extLst>
          </p:cNvPr>
          <p:cNvGraphicFramePr>
            <a:graphicFrameLocks noGrp="1"/>
          </p:cNvGraphicFramePr>
          <p:nvPr>
            <p:extLst>
              <p:ext uri="{D42A27DB-BD31-4B8C-83A1-F6EECF244321}">
                <p14:modId xmlns:p14="http://schemas.microsoft.com/office/powerpoint/2010/main" val="686796287"/>
              </p:ext>
            </p:extLst>
          </p:nvPr>
        </p:nvGraphicFramePr>
        <p:xfrm>
          <a:off x="866867" y="4308349"/>
          <a:ext cx="4644572" cy="74168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1791552654"/>
                    </a:ext>
                  </a:extLst>
                </a:gridCol>
                <a:gridCol w="1161143">
                  <a:extLst>
                    <a:ext uri="{9D8B030D-6E8A-4147-A177-3AD203B41FA5}">
                      <a16:colId xmlns:a16="http://schemas.microsoft.com/office/drawing/2014/main" val="745531335"/>
                    </a:ext>
                  </a:extLst>
                </a:gridCol>
                <a:gridCol w="1161143">
                  <a:extLst>
                    <a:ext uri="{9D8B030D-6E8A-4147-A177-3AD203B41FA5}">
                      <a16:colId xmlns:a16="http://schemas.microsoft.com/office/drawing/2014/main" val="89472949"/>
                    </a:ext>
                  </a:extLst>
                </a:gridCol>
                <a:gridCol w="1161143">
                  <a:extLst>
                    <a:ext uri="{9D8B030D-6E8A-4147-A177-3AD203B41FA5}">
                      <a16:colId xmlns:a16="http://schemas.microsoft.com/office/drawing/2014/main" val="2065638457"/>
                    </a:ext>
                  </a:extLst>
                </a:gridCol>
              </a:tblGrid>
              <a:tr h="370840">
                <a:tc>
                  <a:txBody>
                    <a:bodyPr/>
                    <a:lstStyle/>
                    <a:p>
                      <a:r>
                        <a:rPr kumimoji="1" lang="ja-JP" altLang="en-US" dirty="0"/>
                        <a:t>料理</a:t>
                      </a:r>
                    </a:p>
                  </a:txBody>
                  <a:tcPr/>
                </a:tc>
                <a:tc>
                  <a:txBody>
                    <a:bodyPr/>
                    <a:lstStyle/>
                    <a:p>
                      <a:r>
                        <a:rPr kumimoji="1" lang="ja-JP" altLang="en-US" dirty="0"/>
                        <a:t>サービス</a:t>
                      </a:r>
                    </a:p>
                  </a:txBody>
                  <a:tcPr/>
                </a:tc>
                <a:tc>
                  <a:txBody>
                    <a:bodyPr/>
                    <a:lstStyle/>
                    <a:p>
                      <a:r>
                        <a:rPr kumimoji="1" lang="ja-JP" altLang="en-US" dirty="0"/>
                        <a:t>雰囲気</a:t>
                      </a:r>
                    </a:p>
                  </a:txBody>
                  <a:tcPr/>
                </a:tc>
                <a:tc>
                  <a:txBody>
                    <a:bodyPr/>
                    <a:lstStyle/>
                    <a:p>
                      <a:r>
                        <a:rPr kumimoji="1" lang="en-US" altLang="ja-JP" dirty="0"/>
                        <a:t>CP</a:t>
                      </a:r>
                      <a:endParaRPr kumimoji="1" lang="ja-JP" altLang="en-US" dirty="0"/>
                    </a:p>
                  </a:txBody>
                  <a:tcPr/>
                </a:tc>
                <a:extLst>
                  <a:ext uri="{0D108BD9-81ED-4DB2-BD59-A6C34878D82A}">
                    <a16:rowId xmlns:a16="http://schemas.microsoft.com/office/drawing/2014/main" val="386670630"/>
                  </a:ext>
                </a:extLst>
              </a:tr>
              <a:tr h="370840">
                <a:tc>
                  <a:txBody>
                    <a:bodyPr/>
                    <a:lstStyle/>
                    <a:p>
                      <a:r>
                        <a:rPr kumimoji="1" lang="en-US" altLang="ja-JP" dirty="0"/>
                        <a:t>4.2</a:t>
                      </a:r>
                      <a:endParaRPr kumimoji="1" lang="ja-JP" altLang="en-US" dirty="0"/>
                    </a:p>
                  </a:txBody>
                  <a:tcPr/>
                </a:tc>
                <a:tc>
                  <a:txBody>
                    <a:bodyPr/>
                    <a:lstStyle/>
                    <a:p>
                      <a:r>
                        <a:rPr kumimoji="1" lang="en-US" altLang="ja-JP" dirty="0"/>
                        <a:t>4.9</a:t>
                      </a:r>
                      <a:endParaRPr kumimoji="1" lang="ja-JP" altLang="en-US" dirty="0"/>
                    </a:p>
                  </a:txBody>
                  <a:tcPr/>
                </a:tc>
                <a:tc>
                  <a:txBody>
                    <a:bodyPr/>
                    <a:lstStyle/>
                    <a:p>
                      <a:r>
                        <a:rPr kumimoji="1" lang="en-US" altLang="ja-JP" dirty="0"/>
                        <a:t>4.2</a:t>
                      </a:r>
                      <a:endParaRPr kumimoji="1" lang="ja-JP" altLang="en-US" dirty="0"/>
                    </a:p>
                  </a:txBody>
                  <a:tcPr/>
                </a:tc>
                <a:tc>
                  <a:txBody>
                    <a:bodyPr/>
                    <a:lstStyle/>
                    <a:p>
                      <a:r>
                        <a:rPr kumimoji="1" lang="en-US" altLang="ja-JP" dirty="0"/>
                        <a:t>4.0</a:t>
                      </a:r>
                      <a:endParaRPr kumimoji="1" lang="ja-JP" altLang="en-US" dirty="0"/>
                    </a:p>
                  </a:txBody>
                  <a:tcPr/>
                </a:tc>
                <a:extLst>
                  <a:ext uri="{0D108BD9-81ED-4DB2-BD59-A6C34878D82A}">
                    <a16:rowId xmlns:a16="http://schemas.microsoft.com/office/drawing/2014/main" val="3679658470"/>
                  </a:ext>
                </a:extLst>
              </a:tr>
            </a:tbl>
          </a:graphicData>
        </a:graphic>
      </p:graphicFrame>
      <p:sp>
        <p:nvSpPr>
          <p:cNvPr id="7" name="テキスト ボックス 6">
            <a:extLst>
              <a:ext uri="{FF2B5EF4-FFF2-40B4-BE49-F238E27FC236}">
                <a16:creationId xmlns:a16="http://schemas.microsoft.com/office/drawing/2014/main" id="{A28B73AE-7963-E2FD-4DD9-AFD48983C987}"/>
              </a:ext>
            </a:extLst>
          </p:cNvPr>
          <p:cNvSpPr txBox="1"/>
          <p:nvPr/>
        </p:nvSpPr>
        <p:spPr>
          <a:xfrm>
            <a:off x="2893814" y="3338491"/>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③</a:t>
            </a:r>
          </a:p>
        </p:txBody>
      </p:sp>
      <p:sp>
        <p:nvSpPr>
          <p:cNvPr id="9" name="左中かっこ 8">
            <a:extLst>
              <a:ext uri="{FF2B5EF4-FFF2-40B4-BE49-F238E27FC236}">
                <a16:creationId xmlns:a16="http://schemas.microsoft.com/office/drawing/2014/main" id="{216809FA-066C-2647-8E51-20D578394560}"/>
              </a:ext>
            </a:extLst>
          </p:cNvPr>
          <p:cNvSpPr/>
          <p:nvPr/>
        </p:nvSpPr>
        <p:spPr>
          <a:xfrm rot="5400000">
            <a:off x="2941451" y="1628903"/>
            <a:ext cx="449749" cy="4598916"/>
          </a:xfrm>
          <a:prstGeom prst="leftBrace">
            <a:avLst>
              <a:gd name="adj1" fmla="val 290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2461172-11ED-486D-1886-3C5E0B77DCD5}"/>
              </a:ext>
            </a:extLst>
          </p:cNvPr>
          <p:cNvSpPr txBox="1"/>
          <p:nvPr/>
        </p:nvSpPr>
        <p:spPr>
          <a:xfrm>
            <a:off x="575807" y="1780925"/>
            <a:ext cx="9841156"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 なお、</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を見るとわかるが評価値が入っていない場合は </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が入る。</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その場合は、数値でなくて </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を書き出す。</a:t>
            </a:r>
            <a:endParaRPr kumimoji="1" lang="ja-JP" altLang="en-US" sz="2400" dirty="0">
              <a:latin typeface="メイリオ" panose="020B0604030504040204" pitchFamily="50" charset="-128"/>
              <a:ea typeface="メイリオ" panose="020B0604030504040204" pitchFamily="50" charset="-128"/>
            </a:endParaRPr>
          </a:p>
        </p:txBody>
      </p:sp>
      <p:pic>
        <p:nvPicPr>
          <p:cNvPr id="14" name="図 13">
            <a:extLst>
              <a:ext uri="{FF2B5EF4-FFF2-40B4-BE49-F238E27FC236}">
                <a16:creationId xmlns:a16="http://schemas.microsoft.com/office/drawing/2014/main" id="{B3A097DA-68B0-C94B-8260-FE4DE798BAB3}"/>
              </a:ext>
            </a:extLst>
          </p:cNvPr>
          <p:cNvPicPr>
            <a:picLocks noChangeAspect="1"/>
          </p:cNvPicPr>
          <p:nvPr/>
        </p:nvPicPr>
        <p:blipFill>
          <a:blip r:embed="rId2"/>
          <a:stretch>
            <a:fillRect/>
          </a:stretch>
        </p:blipFill>
        <p:spPr>
          <a:xfrm>
            <a:off x="6096000" y="3102234"/>
            <a:ext cx="5833431" cy="4280053"/>
          </a:xfrm>
          <a:prstGeom prst="rect">
            <a:avLst/>
          </a:prstGeom>
        </p:spPr>
      </p:pic>
      <p:sp>
        <p:nvSpPr>
          <p:cNvPr id="15" name="テキスト ボックス 14">
            <a:extLst>
              <a:ext uri="{FF2B5EF4-FFF2-40B4-BE49-F238E27FC236}">
                <a16:creationId xmlns:a16="http://schemas.microsoft.com/office/drawing/2014/main" id="{17EB1160-53E4-E3C3-2755-C56D04B4449B}"/>
              </a:ext>
            </a:extLst>
          </p:cNvPr>
          <p:cNvSpPr txBox="1"/>
          <p:nvPr/>
        </p:nvSpPr>
        <p:spPr>
          <a:xfrm>
            <a:off x="6096000" y="2628495"/>
            <a:ext cx="216116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こうなれば</a:t>
            </a:r>
            <a:r>
              <a:rPr kumimoji="1" lang="en-US" altLang="ja-JP" sz="2400" dirty="0">
                <a:latin typeface="メイリオ" panose="020B0604030504040204" pitchFamily="50" charset="-128"/>
                <a:ea typeface="メイリオ" panose="020B0604030504040204" pitchFamily="50" charset="-128"/>
              </a:rPr>
              <a:t>OK</a:t>
            </a:r>
            <a:endParaRPr kumimoji="1" lang="ja-JP" altLang="en-US" sz="24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C8AA5A45-ADBA-67F1-2812-9ED409201A78}"/>
              </a:ext>
            </a:extLst>
          </p:cNvPr>
          <p:cNvSpPr txBox="1"/>
          <p:nvPr/>
        </p:nvSpPr>
        <p:spPr>
          <a:xfrm>
            <a:off x="781050" y="5905500"/>
            <a:ext cx="513986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tabelog_scraper_ratings2csv2.py</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30559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79C16-440B-8238-3258-AF3C4B816EF0}"/>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7155023-4741-35CA-D80F-D4B408F4BF86}"/>
              </a:ext>
            </a:extLst>
          </p:cNvPr>
          <p:cNvSpPr txBox="1"/>
          <p:nvPr/>
        </p:nvSpPr>
        <p:spPr>
          <a:xfrm>
            <a:off x="575807" y="265795"/>
            <a:ext cx="510909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演習続き　余力があれば。</a:t>
            </a:r>
          </a:p>
        </p:txBody>
      </p:sp>
      <p:graphicFrame>
        <p:nvGraphicFramePr>
          <p:cNvPr id="4" name="表 3">
            <a:extLst>
              <a:ext uri="{FF2B5EF4-FFF2-40B4-BE49-F238E27FC236}">
                <a16:creationId xmlns:a16="http://schemas.microsoft.com/office/drawing/2014/main" id="{006CEDBF-45AD-42D1-C9CC-3D3156A41A74}"/>
              </a:ext>
            </a:extLst>
          </p:cNvPr>
          <p:cNvGraphicFramePr>
            <a:graphicFrameLocks noGrp="1"/>
          </p:cNvGraphicFramePr>
          <p:nvPr>
            <p:extLst>
              <p:ext uri="{D42A27DB-BD31-4B8C-83A1-F6EECF244321}">
                <p14:modId xmlns:p14="http://schemas.microsoft.com/office/powerpoint/2010/main" val="3812423558"/>
              </p:ext>
            </p:extLst>
          </p:nvPr>
        </p:nvGraphicFramePr>
        <p:xfrm>
          <a:off x="876392" y="3058160"/>
          <a:ext cx="5805715" cy="74168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1791552654"/>
                    </a:ext>
                  </a:extLst>
                </a:gridCol>
                <a:gridCol w="1161143">
                  <a:extLst>
                    <a:ext uri="{9D8B030D-6E8A-4147-A177-3AD203B41FA5}">
                      <a16:colId xmlns:a16="http://schemas.microsoft.com/office/drawing/2014/main" val="745531335"/>
                    </a:ext>
                  </a:extLst>
                </a:gridCol>
                <a:gridCol w="1161143">
                  <a:extLst>
                    <a:ext uri="{9D8B030D-6E8A-4147-A177-3AD203B41FA5}">
                      <a16:colId xmlns:a16="http://schemas.microsoft.com/office/drawing/2014/main" val="89472949"/>
                    </a:ext>
                  </a:extLst>
                </a:gridCol>
                <a:gridCol w="1161143">
                  <a:extLst>
                    <a:ext uri="{9D8B030D-6E8A-4147-A177-3AD203B41FA5}">
                      <a16:colId xmlns:a16="http://schemas.microsoft.com/office/drawing/2014/main" val="2065638457"/>
                    </a:ext>
                  </a:extLst>
                </a:gridCol>
                <a:gridCol w="1161143">
                  <a:extLst>
                    <a:ext uri="{9D8B030D-6E8A-4147-A177-3AD203B41FA5}">
                      <a16:colId xmlns:a16="http://schemas.microsoft.com/office/drawing/2014/main" val="1392860645"/>
                    </a:ext>
                  </a:extLst>
                </a:gridCol>
              </a:tblGrid>
              <a:tr h="370840">
                <a:tc>
                  <a:txBody>
                    <a:bodyPr/>
                    <a:lstStyle/>
                    <a:p>
                      <a:r>
                        <a:rPr kumimoji="1" lang="ja-JP" altLang="en-US" dirty="0"/>
                        <a:t>料理</a:t>
                      </a:r>
                    </a:p>
                  </a:txBody>
                  <a:tcPr/>
                </a:tc>
                <a:tc>
                  <a:txBody>
                    <a:bodyPr/>
                    <a:lstStyle/>
                    <a:p>
                      <a:r>
                        <a:rPr kumimoji="1" lang="ja-JP" altLang="en-US" dirty="0"/>
                        <a:t>サービス</a:t>
                      </a:r>
                    </a:p>
                  </a:txBody>
                  <a:tcPr/>
                </a:tc>
                <a:tc>
                  <a:txBody>
                    <a:bodyPr/>
                    <a:lstStyle/>
                    <a:p>
                      <a:r>
                        <a:rPr kumimoji="1" lang="ja-JP" altLang="en-US" dirty="0"/>
                        <a:t>雰囲気</a:t>
                      </a:r>
                    </a:p>
                  </a:txBody>
                  <a:tcPr/>
                </a:tc>
                <a:tc>
                  <a:txBody>
                    <a:bodyPr/>
                    <a:lstStyle/>
                    <a:p>
                      <a:r>
                        <a:rPr kumimoji="1" lang="en-US" altLang="ja-JP" dirty="0"/>
                        <a:t>CP</a:t>
                      </a:r>
                      <a:endParaRPr kumimoji="1" lang="ja-JP" altLang="en-US" dirty="0"/>
                    </a:p>
                  </a:txBody>
                  <a:tcPr/>
                </a:tc>
                <a:tc>
                  <a:txBody>
                    <a:bodyPr/>
                    <a:lstStyle/>
                    <a:p>
                      <a:r>
                        <a:rPr kumimoji="1" lang="ja-JP" altLang="en-US" dirty="0"/>
                        <a:t>平均単価</a:t>
                      </a:r>
                    </a:p>
                  </a:txBody>
                  <a:tcPr/>
                </a:tc>
                <a:extLst>
                  <a:ext uri="{0D108BD9-81ED-4DB2-BD59-A6C34878D82A}">
                    <a16:rowId xmlns:a16="http://schemas.microsoft.com/office/drawing/2014/main" val="386670630"/>
                  </a:ext>
                </a:extLst>
              </a:tr>
              <a:tr h="370840">
                <a:tc>
                  <a:txBody>
                    <a:bodyPr/>
                    <a:lstStyle/>
                    <a:p>
                      <a:r>
                        <a:rPr kumimoji="1" lang="en-US" altLang="ja-JP" dirty="0"/>
                        <a:t>4.2</a:t>
                      </a:r>
                      <a:endParaRPr kumimoji="1" lang="ja-JP" altLang="en-US" dirty="0"/>
                    </a:p>
                  </a:txBody>
                  <a:tcPr/>
                </a:tc>
                <a:tc>
                  <a:txBody>
                    <a:bodyPr/>
                    <a:lstStyle/>
                    <a:p>
                      <a:r>
                        <a:rPr kumimoji="1" lang="en-US" altLang="ja-JP" dirty="0"/>
                        <a:t>4.9</a:t>
                      </a:r>
                      <a:endParaRPr kumimoji="1" lang="ja-JP" altLang="en-US" dirty="0"/>
                    </a:p>
                  </a:txBody>
                  <a:tcPr/>
                </a:tc>
                <a:tc>
                  <a:txBody>
                    <a:bodyPr/>
                    <a:lstStyle/>
                    <a:p>
                      <a:r>
                        <a:rPr kumimoji="1" lang="en-US" altLang="ja-JP" dirty="0"/>
                        <a:t>4.2</a:t>
                      </a:r>
                      <a:endParaRPr kumimoji="1" lang="ja-JP" altLang="en-US" dirty="0"/>
                    </a:p>
                  </a:txBody>
                  <a:tcPr/>
                </a:tc>
                <a:tc>
                  <a:txBody>
                    <a:bodyPr/>
                    <a:lstStyle/>
                    <a:p>
                      <a:r>
                        <a:rPr kumimoji="1" lang="en-US" altLang="ja-JP" dirty="0"/>
                        <a:t>4.0</a:t>
                      </a:r>
                      <a:endParaRPr kumimoji="1" lang="ja-JP" altLang="en-US" dirty="0"/>
                    </a:p>
                  </a:txBody>
                  <a:tcPr/>
                </a:tc>
                <a:tc>
                  <a:txBody>
                    <a:bodyPr/>
                    <a:lstStyle/>
                    <a:p>
                      <a:r>
                        <a:rPr kumimoji="1" lang="en-US" altLang="ja-JP" dirty="0"/>
                        <a:t>2500</a:t>
                      </a:r>
                      <a:endParaRPr kumimoji="1" lang="ja-JP" altLang="en-US" dirty="0"/>
                    </a:p>
                  </a:txBody>
                  <a:tcPr/>
                </a:tc>
                <a:extLst>
                  <a:ext uri="{0D108BD9-81ED-4DB2-BD59-A6C34878D82A}">
                    <a16:rowId xmlns:a16="http://schemas.microsoft.com/office/drawing/2014/main" val="3679658470"/>
                  </a:ext>
                </a:extLst>
              </a:tr>
            </a:tbl>
          </a:graphicData>
        </a:graphic>
      </p:graphicFrame>
      <p:sp>
        <p:nvSpPr>
          <p:cNvPr id="6" name="テキスト ボックス 5">
            <a:extLst>
              <a:ext uri="{FF2B5EF4-FFF2-40B4-BE49-F238E27FC236}">
                <a16:creationId xmlns:a16="http://schemas.microsoft.com/office/drawing/2014/main" id="{89F16C7E-02D3-A6A5-6397-35ECC4D0D3C1}"/>
              </a:ext>
            </a:extLst>
          </p:cNvPr>
          <p:cNvSpPr txBox="1"/>
          <p:nvPr/>
        </p:nvSpPr>
        <p:spPr>
          <a:xfrm>
            <a:off x="5101772" y="1700228"/>
            <a:ext cx="1723549" cy="830997"/>
          </a:xfrm>
          <a:prstGeom prst="rect">
            <a:avLst/>
          </a:prstGeom>
          <a:noFill/>
        </p:spPr>
        <p:txBody>
          <a:bodyPr wrap="none" rtlCol="0">
            <a:spAutoFit/>
          </a:bodyPr>
          <a:lstStyle/>
          <a:p>
            <a:pPr algn="l"/>
            <a:r>
              <a:rPr kumimoji="1" lang="ja-JP" altLang="en-US" sz="2400" dirty="0">
                <a:solidFill>
                  <a:srgbClr val="FF0000"/>
                </a:solidFill>
                <a:latin typeface="メイリオ" panose="020B0604030504040204" pitchFamily="50" charset="-128"/>
                <a:ea typeface="メイリオ" panose="020B0604030504040204" pitchFamily="50" charset="-128"/>
              </a:rPr>
              <a:t>②（平均値</a:t>
            </a:r>
            <a:endParaRPr kumimoji="1" lang="en-US" altLang="ja-JP" sz="2400" dirty="0">
              <a:solidFill>
                <a:srgbClr val="FF0000"/>
              </a:solidFill>
              <a:latin typeface="メイリオ" panose="020B0604030504040204" pitchFamily="50" charset="-128"/>
              <a:ea typeface="メイリオ" panose="020B0604030504040204" pitchFamily="50" charset="-128"/>
            </a:endParaRPr>
          </a:p>
          <a:p>
            <a:pPr algn="l"/>
            <a:r>
              <a:rPr kumimoji="1" lang="ja-JP" altLang="en-US" sz="2400" dirty="0">
                <a:solidFill>
                  <a:srgbClr val="FF0000"/>
                </a:solidFill>
                <a:latin typeface="メイリオ" panose="020B0604030504040204" pitchFamily="50" charset="-128"/>
                <a:ea typeface="メイリオ" panose="020B0604030504040204" pitchFamily="50" charset="-128"/>
              </a:rPr>
              <a:t>を計算）</a:t>
            </a:r>
          </a:p>
        </p:txBody>
      </p:sp>
      <p:sp>
        <p:nvSpPr>
          <p:cNvPr id="7" name="テキスト ボックス 6">
            <a:extLst>
              <a:ext uri="{FF2B5EF4-FFF2-40B4-BE49-F238E27FC236}">
                <a16:creationId xmlns:a16="http://schemas.microsoft.com/office/drawing/2014/main" id="{C05580B5-972E-0773-0F2F-61BB1AABD7A0}"/>
              </a:ext>
            </a:extLst>
          </p:cNvPr>
          <p:cNvSpPr txBox="1"/>
          <p:nvPr/>
        </p:nvSpPr>
        <p:spPr>
          <a:xfrm>
            <a:off x="2903339" y="2088302"/>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③</a:t>
            </a:r>
          </a:p>
        </p:txBody>
      </p:sp>
      <p:sp>
        <p:nvSpPr>
          <p:cNvPr id="9" name="左中かっこ 8">
            <a:extLst>
              <a:ext uri="{FF2B5EF4-FFF2-40B4-BE49-F238E27FC236}">
                <a16:creationId xmlns:a16="http://schemas.microsoft.com/office/drawing/2014/main" id="{926FD87B-376D-A95D-F472-C7B75E7115AD}"/>
              </a:ext>
            </a:extLst>
          </p:cNvPr>
          <p:cNvSpPr/>
          <p:nvPr/>
        </p:nvSpPr>
        <p:spPr>
          <a:xfrm rot="5400000">
            <a:off x="2950976" y="378714"/>
            <a:ext cx="449749" cy="4598916"/>
          </a:xfrm>
          <a:prstGeom prst="leftBrace">
            <a:avLst>
              <a:gd name="adj1" fmla="val 290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中かっこ 9">
            <a:extLst>
              <a:ext uri="{FF2B5EF4-FFF2-40B4-BE49-F238E27FC236}">
                <a16:creationId xmlns:a16="http://schemas.microsoft.com/office/drawing/2014/main" id="{BE4E7876-A277-08AB-5CB8-6088FC2243EF}"/>
              </a:ext>
            </a:extLst>
          </p:cNvPr>
          <p:cNvSpPr/>
          <p:nvPr/>
        </p:nvSpPr>
        <p:spPr>
          <a:xfrm rot="5400000">
            <a:off x="5957482" y="2090622"/>
            <a:ext cx="338703" cy="12023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4AA544B-2050-BC1D-A28A-BEB9A6321694}"/>
              </a:ext>
            </a:extLst>
          </p:cNvPr>
          <p:cNvSpPr txBox="1"/>
          <p:nvPr/>
        </p:nvSpPr>
        <p:spPr>
          <a:xfrm>
            <a:off x="781050" y="5905500"/>
            <a:ext cx="513986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tabelog_scraper_ratings2csv2.py</a:t>
            </a:r>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7BE670E-5776-AC67-407D-912D357EDE9B}"/>
              </a:ext>
            </a:extLst>
          </p:cNvPr>
          <p:cNvSpPr txBox="1"/>
          <p:nvPr/>
        </p:nvSpPr>
        <p:spPr>
          <a:xfrm>
            <a:off x="4487019" y="1139493"/>
            <a:ext cx="295305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2,000</a:t>
            </a:r>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2,999 </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C445095D-7162-CBE5-17C5-0598C57C8A54}"/>
              </a:ext>
            </a:extLst>
          </p:cNvPr>
          <p:cNvSpPr txBox="1"/>
          <p:nvPr/>
        </p:nvSpPr>
        <p:spPr>
          <a:xfrm>
            <a:off x="781050" y="4240128"/>
            <a:ext cx="11344324"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ただし、単価の記述が欠落している口コミがある。この場合、</a:t>
            </a:r>
            <a:r>
              <a:rPr kumimoji="1" lang="en-US" altLang="ja-JP" sz="2400" dirty="0" err="1">
                <a:latin typeface="メイリオ" panose="020B0604030504040204" pitchFamily="50" charset="-128"/>
                <a:ea typeface="メイリオ" panose="020B0604030504040204" pitchFamily="50" charset="-128"/>
              </a:rPr>
              <a:t>re.findall</a:t>
            </a:r>
            <a:r>
              <a:rPr kumimoji="1" lang="ja-JP" altLang="en-US" sz="2400" dirty="0">
                <a:latin typeface="メイリオ" panose="020B0604030504040204" pitchFamily="50" charset="-128"/>
                <a:ea typeface="メイリオ" panose="020B0604030504040204" pitchFamily="50" charset="-128"/>
              </a:rPr>
              <a:t>の結果は</a:t>
            </a:r>
            <a:endParaRPr kumimoji="1" lang="en-US" altLang="ja-JP" sz="2400" dirty="0">
              <a:latin typeface="メイリオ" panose="020B0604030504040204" pitchFamily="50" charset="-128"/>
              <a:ea typeface="メイリオ" panose="020B0604030504040204" pitchFamily="50" charset="-128"/>
            </a:endParaRPr>
          </a:p>
          <a:p>
            <a:pPr algn="l"/>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（空のリスト）となる。このケースは、</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を書き込むこと</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43682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1186AA0-113F-F3F7-93D8-632E2336B66B}"/>
              </a:ext>
            </a:extLst>
          </p:cNvPr>
          <p:cNvPicPr>
            <a:picLocks noChangeAspect="1"/>
          </p:cNvPicPr>
          <p:nvPr/>
        </p:nvPicPr>
        <p:blipFill>
          <a:blip r:embed="rId2"/>
          <a:stretch>
            <a:fillRect/>
          </a:stretch>
        </p:blipFill>
        <p:spPr>
          <a:xfrm>
            <a:off x="490709" y="1930591"/>
            <a:ext cx="10642579" cy="4679759"/>
          </a:xfrm>
          <a:prstGeom prst="rect">
            <a:avLst/>
          </a:prstGeom>
        </p:spPr>
      </p:pic>
      <p:sp>
        <p:nvSpPr>
          <p:cNvPr id="5" name="テキスト ボックス 4">
            <a:extLst>
              <a:ext uri="{FF2B5EF4-FFF2-40B4-BE49-F238E27FC236}">
                <a16:creationId xmlns:a16="http://schemas.microsoft.com/office/drawing/2014/main" id="{B701F735-261D-78D2-6280-256C58A88A85}"/>
              </a:ext>
            </a:extLst>
          </p:cNvPr>
          <p:cNvSpPr txBox="1"/>
          <p:nvPr/>
        </p:nvSpPr>
        <p:spPr>
          <a:xfrm>
            <a:off x="490709" y="367010"/>
            <a:ext cx="2236510"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結果を確認</a:t>
            </a:r>
            <a:endParaRPr kumimoji="1" lang="ja-JP" altLang="en-US" sz="32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3FD4CC98-6C12-3623-2A33-D51C81C98EC7}"/>
              </a:ext>
            </a:extLst>
          </p:cNvPr>
          <p:cNvSpPr txBox="1"/>
          <p:nvPr/>
        </p:nvSpPr>
        <p:spPr>
          <a:xfrm>
            <a:off x="490709" y="951785"/>
            <a:ext cx="7263527"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妙にスペースがあいている。</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見えない記号（改行、スペース）が入っているから</a:t>
            </a:r>
            <a:endParaRPr kumimoji="1" lang="ja-JP" altLang="en-US" sz="2400" dirty="0">
              <a:latin typeface="メイリオ" panose="020B0604030504040204" pitchFamily="50" charset="-128"/>
              <a:ea typeface="メイリオ" panose="020B0604030504040204" pitchFamily="50" charset="-128"/>
            </a:endParaRPr>
          </a:p>
        </p:txBody>
      </p:sp>
      <p:sp>
        <p:nvSpPr>
          <p:cNvPr id="8" name="矢印: 下 7">
            <a:extLst>
              <a:ext uri="{FF2B5EF4-FFF2-40B4-BE49-F238E27FC236}">
                <a16:creationId xmlns:a16="http://schemas.microsoft.com/office/drawing/2014/main" id="{52C5C4B1-B10A-8F11-A765-9BE80E4564CA}"/>
              </a:ext>
            </a:extLst>
          </p:cNvPr>
          <p:cNvSpPr/>
          <p:nvPr/>
        </p:nvSpPr>
        <p:spPr>
          <a:xfrm>
            <a:off x="2914650" y="3914775"/>
            <a:ext cx="657225" cy="304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A99936D5-E19E-ACD0-607A-9EBE71F8A6DD}"/>
              </a:ext>
            </a:extLst>
          </p:cNvPr>
          <p:cNvSpPr/>
          <p:nvPr/>
        </p:nvSpPr>
        <p:spPr>
          <a:xfrm flipV="1">
            <a:off x="2914650" y="2446912"/>
            <a:ext cx="657225" cy="304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A718685-6897-FC8F-B96E-A5DB849876F6}"/>
              </a:ext>
            </a:extLst>
          </p:cNvPr>
          <p:cNvSpPr/>
          <p:nvPr/>
        </p:nvSpPr>
        <p:spPr>
          <a:xfrm>
            <a:off x="1608964" y="3028950"/>
            <a:ext cx="467486" cy="247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173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BDA8DE9-DD4E-3A86-69E7-2E188999AAEC}"/>
              </a:ext>
            </a:extLst>
          </p:cNvPr>
          <p:cNvSpPr txBox="1"/>
          <p:nvPr/>
        </p:nvSpPr>
        <p:spPr>
          <a:xfrm>
            <a:off x="609600" y="609600"/>
            <a:ext cx="469872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見えない記号を削除する</a:t>
            </a:r>
          </a:p>
        </p:txBody>
      </p:sp>
      <p:sp>
        <p:nvSpPr>
          <p:cNvPr id="3" name="テキスト ボックス 2">
            <a:extLst>
              <a:ext uri="{FF2B5EF4-FFF2-40B4-BE49-F238E27FC236}">
                <a16:creationId xmlns:a16="http://schemas.microsoft.com/office/drawing/2014/main" id="{0DE88AC0-0F36-6BBA-0508-45EDBCCCB1C8}"/>
              </a:ext>
            </a:extLst>
          </p:cNvPr>
          <p:cNvSpPr txBox="1"/>
          <p:nvPr/>
        </p:nvSpPr>
        <p:spPr>
          <a:xfrm>
            <a:off x="790575" y="3567350"/>
            <a:ext cx="8549713"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date=</a:t>
            </a:r>
            <a:r>
              <a:rPr kumimoji="1" lang="en-US" altLang="ja-JP" sz="2400" dirty="0" err="1">
                <a:latin typeface="メイリオ" panose="020B0604030504040204" pitchFamily="50" charset="-128"/>
                <a:ea typeface="メイリオ" panose="020B0604030504040204" pitchFamily="50" charset="-128"/>
              </a:rPr>
              <a:t>date.text_content</a:t>
            </a:r>
            <a:r>
              <a:rPr kumimoji="1" lang="en-US" altLang="ja-JP" sz="2400" dirty="0">
                <a:latin typeface="メイリオ" panose="020B0604030504040204" pitchFamily="50" charset="-128"/>
                <a:ea typeface="メイリオ" panose="020B0604030504040204" pitchFamily="50" charset="-128"/>
              </a:rPr>
              <a:t>().replace(' ','').replace('\n','')</a:t>
            </a:r>
          </a:p>
          <a:p>
            <a:pPr algn="l"/>
            <a:r>
              <a:rPr kumimoji="1" lang="en-US" altLang="ja-JP" sz="2400" dirty="0">
                <a:latin typeface="メイリオ" panose="020B0604030504040204" pitchFamily="50" charset="-128"/>
                <a:ea typeface="メイリオ" panose="020B0604030504040204" pitchFamily="50" charset="-128"/>
              </a:rPr>
              <a:t>body = </a:t>
            </a:r>
            <a:r>
              <a:rPr kumimoji="1" lang="en-US" altLang="ja-JP" sz="2400" dirty="0" err="1">
                <a:latin typeface="メイリオ" panose="020B0604030504040204" pitchFamily="50" charset="-128"/>
                <a:ea typeface="メイリオ" panose="020B0604030504040204" pitchFamily="50" charset="-128"/>
              </a:rPr>
              <a:t>body.text_content</a:t>
            </a:r>
            <a:r>
              <a:rPr kumimoji="1" lang="en-US" altLang="ja-JP" sz="2400" dirty="0">
                <a:latin typeface="メイリオ" panose="020B0604030504040204" pitchFamily="50" charset="-128"/>
                <a:ea typeface="メイリオ" panose="020B0604030504040204" pitchFamily="50" charset="-128"/>
              </a:rPr>
              <a:t>().replace(' ','').replace('\n','')</a:t>
            </a: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A7F0712-2CD0-088B-F17B-8DFFF62AB831}"/>
              </a:ext>
            </a:extLst>
          </p:cNvPr>
          <p:cNvSpPr txBox="1"/>
          <p:nvPr/>
        </p:nvSpPr>
        <p:spPr>
          <a:xfrm>
            <a:off x="7686675" y="2919650"/>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改行コード</a:t>
            </a:r>
          </a:p>
        </p:txBody>
      </p:sp>
      <p:sp>
        <p:nvSpPr>
          <p:cNvPr id="5" name="テキスト ボックス 4">
            <a:extLst>
              <a:ext uri="{FF2B5EF4-FFF2-40B4-BE49-F238E27FC236}">
                <a16:creationId xmlns:a16="http://schemas.microsoft.com/office/drawing/2014/main" id="{9278BDC3-10AF-04C4-4EF1-77BB66CD5069}"/>
              </a:ext>
            </a:extLst>
          </p:cNvPr>
          <p:cNvSpPr txBox="1"/>
          <p:nvPr/>
        </p:nvSpPr>
        <p:spPr>
          <a:xfrm>
            <a:off x="5181600" y="2919649"/>
            <a:ext cx="203132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半角スペース</a:t>
            </a:r>
          </a:p>
        </p:txBody>
      </p:sp>
      <p:sp>
        <p:nvSpPr>
          <p:cNvPr id="6" name="矢印: 下 5">
            <a:extLst>
              <a:ext uri="{FF2B5EF4-FFF2-40B4-BE49-F238E27FC236}">
                <a16:creationId xmlns:a16="http://schemas.microsoft.com/office/drawing/2014/main" id="{E27816BD-4EF2-90AD-1028-848F77802D12}"/>
              </a:ext>
            </a:extLst>
          </p:cNvPr>
          <p:cNvSpPr/>
          <p:nvPr/>
        </p:nvSpPr>
        <p:spPr>
          <a:xfrm>
            <a:off x="5876925" y="3381315"/>
            <a:ext cx="590550" cy="1860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910957C6-8106-D4D1-E7F5-E8018658F222}"/>
              </a:ext>
            </a:extLst>
          </p:cNvPr>
          <p:cNvSpPr/>
          <p:nvPr/>
        </p:nvSpPr>
        <p:spPr>
          <a:xfrm>
            <a:off x="8039100" y="3321932"/>
            <a:ext cx="590550" cy="1860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3F53F58-77D1-5F45-86E4-B5678DB0FF7C}"/>
              </a:ext>
            </a:extLst>
          </p:cNvPr>
          <p:cNvSpPr txBox="1"/>
          <p:nvPr/>
        </p:nvSpPr>
        <p:spPr>
          <a:xfrm>
            <a:off x="685800" y="1253758"/>
            <a:ext cx="2527936"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a.replace</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x’,’y</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5AC612E-C4FC-348F-7119-C45E38FA13F5}"/>
              </a:ext>
            </a:extLst>
          </p:cNvPr>
          <p:cNvSpPr txBox="1"/>
          <p:nvPr/>
        </p:nvSpPr>
        <p:spPr>
          <a:xfrm>
            <a:off x="3342467" y="1253758"/>
            <a:ext cx="8392334"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文字列</a:t>
            </a:r>
            <a:r>
              <a:rPr kumimoji="1" lang="en-US" altLang="ja-JP" sz="2400" dirty="0">
                <a:latin typeface="メイリオ" panose="020B0604030504040204" pitchFamily="50" charset="-128"/>
                <a:ea typeface="メイリオ" panose="020B0604030504040204" pitchFamily="50" charset="-128"/>
              </a:rPr>
              <a:t>a</a:t>
            </a:r>
            <a:r>
              <a:rPr lang="ja-JP" altLang="en-US" sz="2400" dirty="0">
                <a:latin typeface="メイリオ" panose="020B0604030504040204" pitchFamily="50" charset="-128"/>
                <a:ea typeface="メイリオ" panose="020B0604030504040204" pitchFamily="50" charset="-128"/>
              </a:rPr>
              <a:t>中の</a:t>
            </a:r>
            <a:r>
              <a:rPr lang="en-US" altLang="ja-JP" sz="2400" dirty="0">
                <a:latin typeface="メイリオ" panose="020B0604030504040204" pitchFamily="50" charset="-128"/>
                <a:ea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rPr>
              <a:t>を</a:t>
            </a:r>
            <a:r>
              <a:rPr lang="en-US" altLang="ja-JP" sz="2400" dirty="0">
                <a:latin typeface="メイリオ" panose="020B0604030504040204" pitchFamily="50" charset="-128"/>
                <a:ea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rPr>
              <a:t>で置き換える　</a:t>
            </a:r>
            <a:r>
              <a:rPr lang="en-US" altLang="ja-JP" sz="2400" dirty="0">
                <a:latin typeface="メイリオ" panose="020B0604030504040204" pitchFamily="50" charset="-128"/>
                <a:ea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rPr>
              <a:t>を</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にすると</a:t>
            </a:r>
            <a:r>
              <a:rPr lang="en-US" altLang="ja-JP" sz="2400" dirty="0">
                <a:latin typeface="メイリオ" panose="020B0604030504040204" pitchFamily="50" charset="-128"/>
                <a:ea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rPr>
              <a:t>を消すことと等しい</a:t>
            </a:r>
            <a:endParaRPr kumimoji="1" lang="ja-JP" altLang="en-US" sz="2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468DBBE6-E9FF-EAD8-47FD-63C04250EBCB}"/>
              </a:ext>
            </a:extLst>
          </p:cNvPr>
          <p:cNvSpPr txBox="1"/>
          <p:nvPr/>
        </p:nvSpPr>
        <p:spPr>
          <a:xfrm>
            <a:off x="777955" y="2146648"/>
            <a:ext cx="10956846"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以下のコードを前頁までに作成したプログラムに適切に書き込んでください。</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（変数の参照関係に整合性をもたせる）</a:t>
            </a:r>
            <a:endParaRPr kumimoji="1" lang="ja-JP" altLang="en-US" sz="2400" dirty="0">
              <a:latin typeface="メイリオ" panose="020B0604030504040204" pitchFamily="50" charset="-128"/>
              <a:ea typeface="メイリオ" panose="020B0604030504040204" pitchFamily="50" charset="-128"/>
            </a:endParaRPr>
          </a:p>
        </p:txBody>
      </p:sp>
      <p:pic>
        <p:nvPicPr>
          <p:cNvPr id="12" name="図 11">
            <a:extLst>
              <a:ext uri="{FF2B5EF4-FFF2-40B4-BE49-F238E27FC236}">
                <a16:creationId xmlns:a16="http://schemas.microsoft.com/office/drawing/2014/main" id="{5CD71DE6-4055-4C6B-F804-3DC8EF13407F}"/>
              </a:ext>
            </a:extLst>
          </p:cNvPr>
          <p:cNvPicPr>
            <a:picLocks noChangeAspect="1"/>
          </p:cNvPicPr>
          <p:nvPr/>
        </p:nvPicPr>
        <p:blipFill>
          <a:blip r:embed="rId2"/>
          <a:stretch>
            <a:fillRect/>
          </a:stretch>
        </p:blipFill>
        <p:spPr>
          <a:xfrm>
            <a:off x="876759" y="4908014"/>
            <a:ext cx="9524082" cy="1949986"/>
          </a:xfrm>
          <a:prstGeom prst="rect">
            <a:avLst/>
          </a:prstGeom>
        </p:spPr>
      </p:pic>
      <p:sp>
        <p:nvSpPr>
          <p:cNvPr id="13" name="テキスト ボックス 12">
            <a:extLst>
              <a:ext uri="{FF2B5EF4-FFF2-40B4-BE49-F238E27FC236}">
                <a16:creationId xmlns:a16="http://schemas.microsoft.com/office/drawing/2014/main" id="{717F5ECC-F827-0A9F-C062-9B7181267420}"/>
              </a:ext>
            </a:extLst>
          </p:cNvPr>
          <p:cNvSpPr txBox="1"/>
          <p:nvPr/>
        </p:nvSpPr>
        <p:spPr>
          <a:xfrm>
            <a:off x="876759" y="4558258"/>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以下のようになるはず</a:t>
            </a:r>
          </a:p>
        </p:txBody>
      </p:sp>
    </p:spTree>
    <p:extLst>
      <p:ext uri="{BB962C8B-B14F-4D97-AF65-F5344CB8AC3E}">
        <p14:creationId xmlns:p14="http://schemas.microsoft.com/office/powerpoint/2010/main" val="88674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4C9E50D-0064-2C0E-5E18-C1F59EBAE70F}"/>
              </a:ext>
            </a:extLst>
          </p:cNvPr>
          <p:cNvSpPr txBox="1"/>
          <p:nvPr/>
        </p:nvSpPr>
        <p:spPr>
          <a:xfrm>
            <a:off x="581025" y="542925"/>
            <a:ext cx="5576783"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Web</a:t>
            </a:r>
            <a:r>
              <a:rPr lang="ja-JP" altLang="en-US" sz="3200" dirty="0">
                <a:latin typeface="メイリオ" panose="020B0604030504040204" pitchFamily="50" charset="-128"/>
                <a:ea typeface="メイリオ" panose="020B0604030504040204" pitchFamily="50" charset="-128"/>
              </a:rPr>
              <a:t>データの自動収集まとめ</a:t>
            </a:r>
            <a:endParaRPr kumimoji="1" lang="ja-JP" altLang="en-US" sz="3200" dirty="0">
              <a:latin typeface="メイリオ" panose="020B0604030504040204" pitchFamily="50" charset="-128"/>
              <a:ea typeface="メイリオ" panose="020B0604030504040204" pitchFamily="50" charset="-128"/>
            </a:endParaRPr>
          </a:p>
        </p:txBody>
      </p:sp>
      <p:graphicFrame>
        <p:nvGraphicFramePr>
          <p:cNvPr id="5" name="図表 4">
            <a:extLst>
              <a:ext uri="{FF2B5EF4-FFF2-40B4-BE49-F238E27FC236}">
                <a16:creationId xmlns:a16="http://schemas.microsoft.com/office/drawing/2014/main" id="{76DC3F2A-99BF-DA20-771D-9364C58F694E}"/>
              </a:ext>
            </a:extLst>
          </p:cNvPr>
          <p:cNvGraphicFramePr/>
          <p:nvPr>
            <p:extLst>
              <p:ext uri="{D42A27DB-BD31-4B8C-83A1-F6EECF244321}">
                <p14:modId xmlns:p14="http://schemas.microsoft.com/office/powerpoint/2010/main" val="4085069191"/>
              </p:ext>
            </p:extLst>
          </p:nvPr>
        </p:nvGraphicFramePr>
        <p:xfrm>
          <a:off x="421428" y="1466850"/>
          <a:ext cx="5895976" cy="4848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テキスト ボックス 5">
            <a:extLst>
              <a:ext uri="{FF2B5EF4-FFF2-40B4-BE49-F238E27FC236}">
                <a16:creationId xmlns:a16="http://schemas.microsoft.com/office/drawing/2014/main" id="{0F3D1B26-F109-A773-CA14-3B3A8BB926F9}"/>
              </a:ext>
            </a:extLst>
          </p:cNvPr>
          <p:cNvSpPr txBox="1"/>
          <p:nvPr/>
        </p:nvSpPr>
        <p:spPr>
          <a:xfrm>
            <a:off x="4792694" y="5484078"/>
            <a:ext cx="7226778" cy="830997"/>
          </a:xfrm>
          <a:prstGeom prst="rect">
            <a:avLst/>
          </a:prstGeom>
          <a:noFill/>
        </p:spPr>
        <p:txBody>
          <a:bodyPr wrap="square" rtlCol="0">
            <a:spAutoFit/>
          </a:bodyPr>
          <a:lstStyle/>
          <a:p>
            <a:pPr algn="l"/>
            <a:r>
              <a:rPr lang="en-US" altLang="ja-JP" sz="2400" dirty="0">
                <a:latin typeface="メイリオ" panose="020B0604030504040204" pitchFamily="50" charset="-128"/>
                <a:ea typeface="メイリオ" panose="020B0604030504040204" pitchFamily="50" charset="-128"/>
              </a:rPr>
              <a:t>csv</a:t>
            </a:r>
            <a:r>
              <a:rPr lang="ja-JP" altLang="en-US" sz="2400" dirty="0">
                <a:latin typeface="メイリオ" panose="020B0604030504040204" pitchFamily="50" charset="-128"/>
                <a:ea typeface="メイリオ" panose="020B0604030504040204" pitchFamily="50" charset="-128"/>
              </a:rPr>
              <a:t>に書き出したデータは単語分割すれば</a:t>
            </a:r>
            <a:r>
              <a:rPr kumimoji="1" lang="ja-JP" altLang="en-US" sz="2400" dirty="0">
                <a:latin typeface="メイリオ" panose="020B0604030504040204" pitchFamily="50" charset="-128"/>
                <a:ea typeface="メイリオ" panose="020B0604030504040204" pitchFamily="50" charset="-128"/>
              </a:rPr>
              <a:t>機械学習入力可能になる（</a:t>
            </a:r>
            <a:r>
              <a:rPr kumimoji="1" lang="en-US" altLang="ja-JP" sz="2400" dirty="0" err="1">
                <a:latin typeface="メイリオ" panose="020B0604030504040204" pitchFamily="50" charset="-128"/>
                <a:ea typeface="メイリオ" panose="020B0604030504040204" pitchFamily="50" charset="-128"/>
              </a:rPr>
              <a:t>BoW</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テキストマイニングにて）</a:t>
            </a:r>
          </a:p>
        </p:txBody>
      </p:sp>
    </p:spTree>
    <p:extLst>
      <p:ext uri="{BB962C8B-B14F-4D97-AF65-F5344CB8AC3E}">
        <p14:creationId xmlns:p14="http://schemas.microsoft.com/office/powerpoint/2010/main" val="1323458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12D3752-2792-FF0A-1006-D0D1538BBA0B}"/>
              </a:ext>
            </a:extLst>
          </p:cNvPr>
          <p:cNvSpPr txBox="1"/>
          <p:nvPr/>
        </p:nvSpPr>
        <p:spPr>
          <a:xfrm>
            <a:off x="342901" y="552690"/>
            <a:ext cx="387798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画像のクローリング</a:t>
            </a:r>
          </a:p>
        </p:txBody>
      </p:sp>
      <p:pic>
        <p:nvPicPr>
          <p:cNvPr id="6" name="図 5">
            <a:extLst>
              <a:ext uri="{FF2B5EF4-FFF2-40B4-BE49-F238E27FC236}">
                <a16:creationId xmlns:a16="http://schemas.microsoft.com/office/drawing/2014/main" id="{C9CB1DE4-B590-24C6-0637-7E1F42534A8F}"/>
              </a:ext>
            </a:extLst>
          </p:cNvPr>
          <p:cNvPicPr>
            <a:picLocks noChangeAspect="1"/>
          </p:cNvPicPr>
          <p:nvPr/>
        </p:nvPicPr>
        <p:blipFill>
          <a:blip r:embed="rId2"/>
          <a:stretch>
            <a:fillRect/>
          </a:stretch>
        </p:blipFill>
        <p:spPr>
          <a:xfrm>
            <a:off x="133350" y="2360486"/>
            <a:ext cx="12192000" cy="4497514"/>
          </a:xfrm>
          <a:prstGeom prst="rect">
            <a:avLst/>
          </a:prstGeom>
        </p:spPr>
      </p:pic>
      <p:pic>
        <p:nvPicPr>
          <p:cNvPr id="4" name="図 3">
            <a:extLst>
              <a:ext uri="{FF2B5EF4-FFF2-40B4-BE49-F238E27FC236}">
                <a16:creationId xmlns:a16="http://schemas.microsoft.com/office/drawing/2014/main" id="{48C20130-4CC8-B678-0800-35A15C072DCA}"/>
              </a:ext>
            </a:extLst>
          </p:cNvPr>
          <p:cNvPicPr>
            <a:picLocks noChangeAspect="1"/>
          </p:cNvPicPr>
          <p:nvPr/>
        </p:nvPicPr>
        <p:blipFill>
          <a:blip r:embed="rId3"/>
          <a:stretch>
            <a:fillRect/>
          </a:stretch>
        </p:blipFill>
        <p:spPr>
          <a:xfrm>
            <a:off x="6732535" y="364360"/>
            <a:ext cx="4292002" cy="3064640"/>
          </a:xfrm>
          <a:prstGeom prst="rect">
            <a:avLst/>
          </a:prstGeom>
        </p:spPr>
      </p:pic>
      <p:sp>
        <p:nvSpPr>
          <p:cNvPr id="7" name="テキスト ボックス 6">
            <a:extLst>
              <a:ext uri="{FF2B5EF4-FFF2-40B4-BE49-F238E27FC236}">
                <a16:creationId xmlns:a16="http://schemas.microsoft.com/office/drawing/2014/main" id="{881C7D7A-BA6A-8D68-AADE-B5F75ACAFEC9}"/>
              </a:ext>
            </a:extLst>
          </p:cNvPr>
          <p:cNvSpPr txBox="1"/>
          <p:nvPr/>
        </p:nvSpPr>
        <p:spPr>
          <a:xfrm>
            <a:off x="342901" y="1268140"/>
            <a:ext cx="575310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口コミ情報の付近の</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を見ても画像は見当たらない</a:t>
            </a:r>
            <a:r>
              <a:rPr kumimoji="1" lang="en-US" altLang="ja-JP" sz="2400" dirty="0">
                <a:latin typeface="メイリオ" panose="020B0604030504040204" pitchFamily="50" charset="-128"/>
                <a:ea typeface="メイリオ" panose="020B0604030504040204" pitchFamily="50" charset="-128"/>
              </a:rPr>
              <a:t>(1790</a:t>
            </a:r>
            <a:r>
              <a:rPr kumimoji="1" lang="ja-JP" altLang="en-US" sz="2400" dirty="0">
                <a:latin typeface="メイリオ" panose="020B0604030504040204" pitchFamily="50" charset="-128"/>
                <a:ea typeface="メイリオ" panose="020B0604030504040204" pitchFamily="50" charset="-128"/>
              </a:rPr>
              <a:t>行目あたり）</a:t>
            </a:r>
          </a:p>
        </p:txBody>
      </p:sp>
    </p:spTree>
    <p:extLst>
      <p:ext uri="{BB962C8B-B14F-4D97-AF65-F5344CB8AC3E}">
        <p14:creationId xmlns:p14="http://schemas.microsoft.com/office/powerpoint/2010/main" val="297737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FAD8D52-C2FA-3393-0486-891509BC556E}"/>
              </a:ext>
            </a:extLst>
          </p:cNvPr>
          <p:cNvSpPr txBox="1"/>
          <p:nvPr/>
        </p:nvSpPr>
        <p:spPr>
          <a:xfrm>
            <a:off x="457200" y="391886"/>
            <a:ext cx="387798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データを保存したい</a:t>
            </a:r>
          </a:p>
        </p:txBody>
      </p:sp>
      <p:sp>
        <p:nvSpPr>
          <p:cNvPr id="3" name="テキスト ボックス 2">
            <a:extLst>
              <a:ext uri="{FF2B5EF4-FFF2-40B4-BE49-F238E27FC236}">
                <a16:creationId xmlns:a16="http://schemas.microsoft.com/office/drawing/2014/main" id="{DBED0000-1CE8-7334-9ABC-60CF92024CEB}"/>
              </a:ext>
            </a:extLst>
          </p:cNvPr>
          <p:cNvSpPr txBox="1"/>
          <p:nvPr/>
        </p:nvSpPr>
        <p:spPr>
          <a:xfrm>
            <a:off x="457200" y="967353"/>
            <a:ext cx="1174872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クローラーで収集したデータを</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に書き出したい。サンプルプログラムを動かす</a:t>
            </a:r>
          </a:p>
        </p:txBody>
      </p:sp>
      <p:pic>
        <p:nvPicPr>
          <p:cNvPr id="5" name="図 4">
            <a:extLst>
              <a:ext uri="{FF2B5EF4-FFF2-40B4-BE49-F238E27FC236}">
                <a16:creationId xmlns:a16="http://schemas.microsoft.com/office/drawing/2014/main" id="{D12E8629-7B06-2DBD-1A8C-B3ED58212251}"/>
              </a:ext>
            </a:extLst>
          </p:cNvPr>
          <p:cNvPicPr>
            <a:picLocks noChangeAspect="1"/>
          </p:cNvPicPr>
          <p:nvPr/>
        </p:nvPicPr>
        <p:blipFill>
          <a:blip r:embed="rId2"/>
          <a:stretch>
            <a:fillRect/>
          </a:stretch>
        </p:blipFill>
        <p:spPr>
          <a:xfrm>
            <a:off x="1780936" y="1782508"/>
            <a:ext cx="8368887" cy="4627623"/>
          </a:xfrm>
          <a:prstGeom prst="rect">
            <a:avLst/>
          </a:prstGeom>
        </p:spPr>
      </p:pic>
      <p:sp>
        <p:nvSpPr>
          <p:cNvPr id="6" name="四角形: 角を丸くする 5">
            <a:extLst>
              <a:ext uri="{FF2B5EF4-FFF2-40B4-BE49-F238E27FC236}">
                <a16:creationId xmlns:a16="http://schemas.microsoft.com/office/drawing/2014/main" id="{FA856CF5-DA69-34C9-CBB0-043004D9D3B7}"/>
              </a:ext>
            </a:extLst>
          </p:cNvPr>
          <p:cNvSpPr/>
          <p:nvPr/>
        </p:nvSpPr>
        <p:spPr>
          <a:xfrm>
            <a:off x="1639841" y="2445129"/>
            <a:ext cx="2503897" cy="4001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1C61D757-7A5F-5119-9770-39ED90D69C78}"/>
              </a:ext>
            </a:extLst>
          </p:cNvPr>
          <p:cNvSpPr/>
          <p:nvPr/>
        </p:nvSpPr>
        <p:spPr>
          <a:xfrm>
            <a:off x="1780936" y="3305131"/>
            <a:ext cx="8256860" cy="9980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E6079A5-4360-A98B-7E54-DBB4A556D914}"/>
              </a:ext>
            </a:extLst>
          </p:cNvPr>
          <p:cNvSpPr txBox="1"/>
          <p:nvPr/>
        </p:nvSpPr>
        <p:spPr>
          <a:xfrm>
            <a:off x="451012" y="1322616"/>
            <a:ext cx="11229549"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https://github.com/ueharaLab/bigdata5_crawler_scraper/blob/main/crawler2csv/crawler2csv.md</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693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D7525D2-4692-2111-57C7-79D97C7EEA45}"/>
              </a:ext>
            </a:extLst>
          </p:cNvPr>
          <p:cNvPicPr>
            <a:picLocks noChangeAspect="1"/>
          </p:cNvPicPr>
          <p:nvPr/>
        </p:nvPicPr>
        <p:blipFill>
          <a:blip r:embed="rId2"/>
          <a:stretch>
            <a:fillRect/>
          </a:stretch>
        </p:blipFill>
        <p:spPr>
          <a:xfrm>
            <a:off x="558679" y="1543050"/>
            <a:ext cx="13119221" cy="4839557"/>
          </a:xfrm>
          <a:prstGeom prst="rect">
            <a:avLst/>
          </a:prstGeom>
        </p:spPr>
      </p:pic>
      <p:sp>
        <p:nvSpPr>
          <p:cNvPr id="6" name="テキスト ボックス 5">
            <a:extLst>
              <a:ext uri="{FF2B5EF4-FFF2-40B4-BE49-F238E27FC236}">
                <a16:creationId xmlns:a16="http://schemas.microsoft.com/office/drawing/2014/main" id="{85C58151-9C05-21AA-4FCC-10EDBBB386F4}"/>
              </a:ext>
            </a:extLst>
          </p:cNvPr>
          <p:cNvSpPr txBox="1"/>
          <p:nvPr/>
        </p:nvSpPr>
        <p:spPr>
          <a:xfrm>
            <a:off x="704850" y="419100"/>
            <a:ext cx="592982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画像はリンクで記述されている</a:t>
            </a:r>
          </a:p>
        </p:txBody>
      </p:sp>
      <p:sp>
        <p:nvSpPr>
          <p:cNvPr id="7" name="楕円 6">
            <a:extLst>
              <a:ext uri="{FF2B5EF4-FFF2-40B4-BE49-F238E27FC236}">
                <a16:creationId xmlns:a16="http://schemas.microsoft.com/office/drawing/2014/main" id="{FF314080-8897-209A-B891-EAA1C7FCEDA3}"/>
              </a:ext>
            </a:extLst>
          </p:cNvPr>
          <p:cNvSpPr/>
          <p:nvPr/>
        </p:nvSpPr>
        <p:spPr>
          <a:xfrm>
            <a:off x="4438650" y="4562475"/>
            <a:ext cx="4686300" cy="5048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60D1999E-FD1F-F979-99B6-F2F20963E0D7}"/>
              </a:ext>
            </a:extLst>
          </p:cNvPr>
          <p:cNvSpPr/>
          <p:nvPr/>
        </p:nvSpPr>
        <p:spPr>
          <a:xfrm>
            <a:off x="6943725" y="899461"/>
            <a:ext cx="4140506" cy="2654282"/>
          </a:xfrm>
          <a:prstGeom prst="wedgeRectCallout">
            <a:avLst>
              <a:gd name="adj1" fmla="val -42227"/>
              <a:gd name="adj2" fmla="val 85467"/>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C5167B5E-8994-CCC8-1E50-66B141608AD0}"/>
              </a:ext>
            </a:extLst>
          </p:cNvPr>
          <p:cNvPicPr>
            <a:picLocks noChangeAspect="1"/>
          </p:cNvPicPr>
          <p:nvPr/>
        </p:nvPicPr>
        <p:blipFill>
          <a:blip r:embed="rId3"/>
          <a:stretch>
            <a:fillRect/>
          </a:stretch>
        </p:blipFill>
        <p:spPr>
          <a:xfrm>
            <a:off x="6943725" y="899461"/>
            <a:ext cx="4140506" cy="2654282"/>
          </a:xfrm>
          <a:prstGeom prst="rect">
            <a:avLst/>
          </a:prstGeom>
        </p:spPr>
      </p:pic>
      <p:sp>
        <p:nvSpPr>
          <p:cNvPr id="13" name="テキスト ボックス 12">
            <a:extLst>
              <a:ext uri="{FF2B5EF4-FFF2-40B4-BE49-F238E27FC236}">
                <a16:creationId xmlns:a16="http://schemas.microsoft.com/office/drawing/2014/main" id="{72ECB984-C880-9E98-FBD2-A7B103020855}"/>
              </a:ext>
            </a:extLst>
          </p:cNvPr>
          <p:cNvSpPr txBox="1"/>
          <p:nvPr/>
        </p:nvSpPr>
        <p:spPr>
          <a:xfrm>
            <a:off x="8391525" y="3721679"/>
            <a:ext cx="339090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クリックすると画像の部品が映し出される</a:t>
            </a:r>
          </a:p>
        </p:txBody>
      </p:sp>
      <p:sp>
        <p:nvSpPr>
          <p:cNvPr id="14" name="テキスト ボックス 13">
            <a:extLst>
              <a:ext uri="{FF2B5EF4-FFF2-40B4-BE49-F238E27FC236}">
                <a16:creationId xmlns:a16="http://schemas.microsoft.com/office/drawing/2014/main" id="{07C7CB3F-19CD-8895-3324-EB9FC6659AB8}"/>
              </a:ext>
            </a:extLst>
          </p:cNvPr>
          <p:cNvSpPr txBox="1"/>
          <p:nvPr/>
        </p:nvSpPr>
        <p:spPr>
          <a:xfrm>
            <a:off x="4143375" y="5196265"/>
            <a:ext cx="7115175" cy="1015663"/>
          </a:xfrm>
          <a:prstGeom prst="rect">
            <a:avLst/>
          </a:prstGeom>
          <a:solidFill>
            <a:schemeClr val="bg1"/>
          </a:solidFill>
        </p:spPr>
        <p:txBody>
          <a:bodyPr wrap="square" rtlCol="0">
            <a:spAutoFit/>
          </a:bodyPr>
          <a:lstStyle/>
          <a:p>
            <a:pPr algn="l"/>
            <a:r>
              <a:rPr lang="ja-JP" altLang="en-US" sz="2000" b="1" i="0" dirty="0">
                <a:effectLst/>
                <a:latin typeface="Courier New" panose="02070309020205020404" pitchFamily="49" charset="0"/>
              </a:rPr>
              <a:t>リンクは</a:t>
            </a:r>
            <a:r>
              <a:rPr lang="en-US" altLang="ja-JP" sz="2000" b="1" i="0" dirty="0">
                <a:effectLst/>
                <a:latin typeface="Courier New" panose="02070309020205020404" pitchFamily="49" charset="0"/>
              </a:rPr>
              <a:t>URL</a:t>
            </a:r>
            <a:r>
              <a:rPr lang="ja-JP" altLang="en-US" sz="2000" b="1" i="0" dirty="0">
                <a:effectLst/>
                <a:latin typeface="Courier New" panose="02070309020205020404" pitchFamily="49" charset="0"/>
              </a:rPr>
              <a:t>そのもの</a:t>
            </a:r>
            <a:endParaRPr lang="en-US" altLang="ja-JP" sz="2000" b="1" i="0" dirty="0">
              <a:effectLst/>
              <a:latin typeface="Courier New" panose="02070309020205020404" pitchFamily="49" charset="0"/>
            </a:endParaRPr>
          </a:p>
          <a:p>
            <a:pPr algn="l"/>
            <a:r>
              <a:rPr lang="en-US" altLang="ja-JP" sz="2000" b="0" i="0" dirty="0" err="1">
                <a:effectLst/>
                <a:latin typeface="Courier New" panose="02070309020205020404" pitchFamily="49" charset="0"/>
              </a:rPr>
              <a:t>href</a:t>
            </a:r>
            <a:r>
              <a:rPr lang="en-US" altLang="ja-JP" sz="2000" b="0" i="0" dirty="0">
                <a:solidFill>
                  <a:srgbClr val="881280"/>
                </a:solidFill>
                <a:effectLst/>
                <a:latin typeface="Courier New" panose="02070309020205020404" pitchFamily="49" charset="0"/>
              </a:rPr>
              <a:t>="</a:t>
            </a:r>
            <a:r>
              <a:rPr lang="en-US" altLang="ja-JP" sz="2000" b="0" i="0" dirty="0">
                <a:effectLst/>
                <a:latin typeface="Courier New" panose="02070309020205020404" pitchFamily="49" charset="0"/>
                <a:hlinkClick r:id="rId4"/>
              </a:rPr>
              <a:t>https://tabelog.com/restaurant/images/</a:t>
            </a:r>
            <a:r>
              <a:rPr lang="en-US" altLang="ja-JP" sz="2000" b="0" i="0" dirty="0" err="1">
                <a:effectLst/>
                <a:latin typeface="Courier New" panose="02070309020205020404" pitchFamily="49" charset="0"/>
                <a:hlinkClick r:id="rId4"/>
              </a:rPr>
              <a:t>Rvw</a:t>
            </a:r>
            <a:r>
              <a:rPr lang="en-US" altLang="ja-JP" sz="2000" b="0" i="0" dirty="0">
                <a:effectLst/>
                <a:latin typeface="Courier New" panose="02070309020205020404" pitchFamily="49" charset="0"/>
                <a:hlinkClick r:id="rId4"/>
              </a:rPr>
              <a:t>/153468/640x640_rect_153468428.jpg</a:t>
            </a:r>
            <a:r>
              <a:rPr lang="en-US" altLang="ja-JP" sz="2000" b="0" i="0" dirty="0">
                <a:solidFill>
                  <a:srgbClr val="881280"/>
                </a:solidFill>
                <a:effectLst/>
                <a:latin typeface="Courier New" panose="02070309020205020404" pitchFamily="49" charset="0"/>
              </a:rPr>
              <a:t>"</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542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BC9D199-1546-44CE-ADDC-BE547C4CBC81}"/>
              </a:ext>
            </a:extLst>
          </p:cNvPr>
          <p:cNvSpPr txBox="1"/>
          <p:nvPr/>
        </p:nvSpPr>
        <p:spPr>
          <a:xfrm>
            <a:off x="431246" y="407762"/>
            <a:ext cx="6750566"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ブラウザは画像リンクを踏んでいる</a:t>
            </a:r>
          </a:p>
        </p:txBody>
      </p:sp>
      <p:sp>
        <p:nvSpPr>
          <p:cNvPr id="6" name="フローチャート: 磁気ディスク 5">
            <a:extLst>
              <a:ext uri="{FF2B5EF4-FFF2-40B4-BE49-F238E27FC236}">
                <a16:creationId xmlns:a16="http://schemas.microsoft.com/office/drawing/2014/main" id="{23D0A501-8C38-4C66-984F-59D6A1BBE7FA}"/>
              </a:ext>
            </a:extLst>
          </p:cNvPr>
          <p:cNvSpPr/>
          <p:nvPr/>
        </p:nvSpPr>
        <p:spPr>
          <a:xfrm>
            <a:off x="7272302" y="3133345"/>
            <a:ext cx="3214723" cy="2851669"/>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Picture 2" descr="「パソコン イラスト」の画像検索結果">
            <a:extLst>
              <a:ext uri="{FF2B5EF4-FFF2-40B4-BE49-F238E27FC236}">
                <a16:creationId xmlns:a16="http://schemas.microsoft.com/office/drawing/2014/main" id="{A8AFFF42-6FEB-46D8-9C94-EDF56962C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792" y="3793668"/>
            <a:ext cx="3447347" cy="2023700"/>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CDB7A9C2-2935-4A0D-9658-3D3A5D4B6D8C}"/>
              </a:ext>
            </a:extLst>
          </p:cNvPr>
          <p:cNvSpPr/>
          <p:nvPr/>
        </p:nvSpPr>
        <p:spPr>
          <a:xfrm>
            <a:off x="4652139" y="4082358"/>
            <a:ext cx="2386798" cy="408463"/>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矢印: 左 11">
            <a:extLst>
              <a:ext uri="{FF2B5EF4-FFF2-40B4-BE49-F238E27FC236}">
                <a16:creationId xmlns:a16="http://schemas.microsoft.com/office/drawing/2014/main" id="{13CA8FC3-87FA-4FCA-9DDA-ECAC9124A178}"/>
              </a:ext>
            </a:extLst>
          </p:cNvPr>
          <p:cNvSpPr/>
          <p:nvPr/>
        </p:nvSpPr>
        <p:spPr>
          <a:xfrm>
            <a:off x="4658430" y="4905197"/>
            <a:ext cx="2211801" cy="408463"/>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C7C160FF-851A-4D9E-BA2D-9CBC2EE949F9}"/>
              </a:ext>
            </a:extLst>
          </p:cNvPr>
          <p:cNvSpPr txBox="1"/>
          <p:nvPr/>
        </p:nvSpPr>
        <p:spPr>
          <a:xfrm>
            <a:off x="4751683" y="3900556"/>
            <a:ext cx="2211801" cy="369332"/>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http</a:t>
            </a:r>
            <a:r>
              <a:rPr kumimoji="1" lang="ja-JP" altLang="en-US" dirty="0">
                <a:latin typeface="メイリオ" panose="020B0604030504040204" pitchFamily="50" charset="-128"/>
                <a:ea typeface="メイリオ" panose="020B0604030504040204" pitchFamily="50" charset="-128"/>
              </a:rPr>
              <a:t>リクエスト</a:t>
            </a:r>
            <a:endParaRPr kumimoji="1" lang="en-US" altLang="ja-JP"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097DD9F9-5D6C-4765-A0D4-A07DE9790845}"/>
              </a:ext>
            </a:extLst>
          </p:cNvPr>
          <p:cNvSpPr txBox="1"/>
          <p:nvPr/>
        </p:nvSpPr>
        <p:spPr>
          <a:xfrm>
            <a:off x="4885504" y="5380848"/>
            <a:ext cx="3339775" cy="369332"/>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http</a:t>
            </a:r>
            <a:r>
              <a:rPr kumimoji="1" lang="ja-JP" altLang="en-US" dirty="0">
                <a:latin typeface="メイリオ" panose="020B0604030504040204" pitchFamily="50" charset="-128"/>
                <a:ea typeface="メイリオ" panose="020B0604030504040204" pitchFamily="50" charset="-128"/>
              </a:rPr>
              <a:t>レスポンス</a:t>
            </a:r>
          </a:p>
        </p:txBody>
      </p:sp>
      <p:pic>
        <p:nvPicPr>
          <p:cNvPr id="2" name="図 1">
            <a:extLst>
              <a:ext uri="{FF2B5EF4-FFF2-40B4-BE49-F238E27FC236}">
                <a16:creationId xmlns:a16="http://schemas.microsoft.com/office/drawing/2014/main" id="{8BD47776-0030-52E0-489E-6493DD536A91}"/>
              </a:ext>
            </a:extLst>
          </p:cNvPr>
          <p:cNvPicPr>
            <a:picLocks noChangeAspect="1"/>
          </p:cNvPicPr>
          <p:nvPr/>
        </p:nvPicPr>
        <p:blipFill>
          <a:blip r:embed="rId3"/>
          <a:stretch>
            <a:fillRect/>
          </a:stretch>
        </p:blipFill>
        <p:spPr>
          <a:xfrm>
            <a:off x="7730906" y="4176830"/>
            <a:ext cx="2426067" cy="1554255"/>
          </a:xfrm>
          <a:prstGeom prst="rect">
            <a:avLst/>
          </a:prstGeom>
        </p:spPr>
      </p:pic>
      <p:sp>
        <p:nvSpPr>
          <p:cNvPr id="3" name="テキスト ボックス 2">
            <a:extLst>
              <a:ext uri="{FF2B5EF4-FFF2-40B4-BE49-F238E27FC236}">
                <a16:creationId xmlns:a16="http://schemas.microsoft.com/office/drawing/2014/main" id="{65BEDF1E-9F67-CFE8-B8E7-D9E850AD7641}"/>
              </a:ext>
            </a:extLst>
          </p:cNvPr>
          <p:cNvSpPr txBox="1"/>
          <p:nvPr/>
        </p:nvSpPr>
        <p:spPr>
          <a:xfrm>
            <a:off x="1690935" y="4359553"/>
            <a:ext cx="2500791" cy="954107"/>
          </a:xfrm>
          <a:prstGeom prst="rect">
            <a:avLst/>
          </a:prstGeom>
          <a:solidFill>
            <a:schemeClr val="bg1"/>
          </a:solidFill>
        </p:spPr>
        <p:txBody>
          <a:bodyPr wrap="square" rtlCol="0">
            <a:spAutoFit/>
          </a:bodyPr>
          <a:lstStyle/>
          <a:p>
            <a:pPr algn="l"/>
            <a:r>
              <a:rPr lang="en-US" altLang="ja-JP" sz="1400" b="0" i="0" dirty="0" err="1">
                <a:effectLst/>
                <a:latin typeface="Courier New" panose="02070309020205020404" pitchFamily="49" charset="0"/>
              </a:rPr>
              <a:t>href</a:t>
            </a:r>
            <a:r>
              <a:rPr lang="en-US" altLang="ja-JP" sz="1400" b="0" i="0" dirty="0">
                <a:solidFill>
                  <a:srgbClr val="881280"/>
                </a:solidFill>
                <a:effectLst/>
                <a:latin typeface="Courier New" panose="02070309020205020404" pitchFamily="49" charset="0"/>
              </a:rPr>
              <a:t>="</a:t>
            </a:r>
            <a:r>
              <a:rPr lang="en-US" altLang="ja-JP" sz="1400" b="0" i="0" dirty="0">
                <a:effectLst/>
                <a:latin typeface="Courier New" panose="02070309020205020404" pitchFamily="49" charset="0"/>
                <a:hlinkClick r:id="rId4"/>
              </a:rPr>
              <a:t>https://tabelog.com/restaurant/images/</a:t>
            </a:r>
            <a:r>
              <a:rPr lang="en-US" altLang="ja-JP" sz="1400" b="0" i="0" dirty="0" err="1">
                <a:effectLst/>
                <a:latin typeface="Courier New" panose="02070309020205020404" pitchFamily="49" charset="0"/>
                <a:hlinkClick r:id="rId4"/>
              </a:rPr>
              <a:t>Rvw</a:t>
            </a:r>
            <a:r>
              <a:rPr lang="en-US" altLang="ja-JP" sz="1400" b="0" i="0" dirty="0">
                <a:effectLst/>
                <a:latin typeface="Courier New" panose="02070309020205020404" pitchFamily="49" charset="0"/>
                <a:hlinkClick r:id="rId4"/>
              </a:rPr>
              <a:t>/153468/640x640_rect_153468428.jpg</a:t>
            </a:r>
            <a:r>
              <a:rPr lang="en-US" altLang="ja-JP" sz="1400" b="0" i="0" dirty="0">
                <a:solidFill>
                  <a:srgbClr val="881280"/>
                </a:solidFill>
                <a:effectLst/>
                <a:latin typeface="Courier New" panose="02070309020205020404" pitchFamily="49" charset="0"/>
              </a:rPr>
              <a:t>"</a:t>
            </a:r>
            <a:endParaRPr kumimoji="1" lang="ja-JP" altLang="en-US"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5C48E17-3BD1-E026-13B6-73C66BF91E66}"/>
              </a:ext>
            </a:extLst>
          </p:cNvPr>
          <p:cNvSpPr txBox="1"/>
          <p:nvPr/>
        </p:nvSpPr>
        <p:spPr>
          <a:xfrm>
            <a:off x="1690935" y="4025289"/>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画像リンク</a:t>
            </a:r>
          </a:p>
        </p:txBody>
      </p:sp>
      <p:sp>
        <p:nvSpPr>
          <p:cNvPr id="9" name="テキスト ボックス 8">
            <a:extLst>
              <a:ext uri="{FF2B5EF4-FFF2-40B4-BE49-F238E27FC236}">
                <a16:creationId xmlns:a16="http://schemas.microsoft.com/office/drawing/2014/main" id="{17309E4A-CE52-9B6A-EEA6-AE5F67B82EF3}"/>
              </a:ext>
            </a:extLst>
          </p:cNvPr>
          <p:cNvSpPr txBox="1"/>
          <p:nvPr/>
        </p:nvSpPr>
        <p:spPr>
          <a:xfrm>
            <a:off x="530587" y="1027008"/>
            <a:ext cx="11347087" cy="1200329"/>
          </a:xfrm>
          <a:prstGeom prst="rect">
            <a:avLst/>
          </a:prstGeom>
          <a:noFill/>
        </p:spPr>
        <p:txBody>
          <a:bodyPr wrap="square" rtlCol="0">
            <a:spAutoFit/>
          </a:bodyPr>
          <a:lstStyle/>
          <a:p>
            <a:pPr marL="342900" indent="-342900" algn="l">
              <a:buFont typeface="Wingdings" panose="05000000000000000000" pitchFamily="2" charset="2"/>
              <a:buChar char="l"/>
            </a:pPr>
            <a:r>
              <a:rPr lang="en-US" altLang="ja-JP" sz="2400" dirty="0">
                <a:latin typeface="メイリオ" panose="020B0604030504040204" pitchFamily="50" charset="-128"/>
                <a:ea typeface="メイリオ" panose="020B0604030504040204" pitchFamily="50" charset="-128"/>
              </a:rPr>
              <a:t>html</a:t>
            </a:r>
            <a:r>
              <a:rPr lang="ja-JP" altLang="en-US" sz="2400" dirty="0">
                <a:latin typeface="メイリオ" panose="020B0604030504040204" pitchFamily="50" charset="-128"/>
                <a:ea typeface="メイリオ" panose="020B0604030504040204" pitchFamily="50" charset="-128"/>
              </a:rPr>
              <a:t>形式のページを取り込んだ後、再度、画像やイラストなどパーツを取得するための</a:t>
            </a:r>
            <a:r>
              <a:rPr lang="en-US" altLang="ja-JP" sz="2400" dirty="0">
                <a:latin typeface="メイリオ" panose="020B0604030504040204" pitchFamily="50" charset="-128"/>
                <a:ea typeface="メイリオ" panose="020B0604030504040204" pitchFamily="50" charset="-128"/>
              </a:rPr>
              <a:t>http</a:t>
            </a:r>
            <a:r>
              <a:rPr lang="ja-JP" altLang="en-US" sz="2400" dirty="0">
                <a:latin typeface="メイリオ" panose="020B0604030504040204" pitchFamily="50" charset="-128"/>
                <a:ea typeface="メイリオ" panose="020B0604030504040204" pitchFamily="50" charset="-128"/>
              </a:rPr>
              <a:t>リクエストを発行している</a:t>
            </a:r>
            <a:endParaRPr lang="en-US" altLang="ja-JP" sz="24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ということ</a:t>
            </a:r>
            <a:r>
              <a:rPr lang="ja-JP" altLang="en-US" sz="2400" dirty="0">
                <a:latin typeface="メイリオ" panose="020B0604030504040204" pitchFamily="50" charset="-128"/>
                <a:ea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rPr>
              <a:t>1</a:t>
            </a:r>
            <a:r>
              <a:rPr lang="ja-JP" altLang="en-US" sz="2400" dirty="0">
                <a:latin typeface="メイリオ" panose="020B0604030504040204" pitchFamily="50" charset="-128"/>
                <a:ea typeface="メイリオ" panose="020B0604030504040204" pitchFamily="50" charset="-128"/>
              </a:rPr>
              <a:t>ページの取得で多くの</a:t>
            </a:r>
            <a:r>
              <a:rPr lang="en-US" altLang="ja-JP" sz="2400" dirty="0">
                <a:latin typeface="メイリオ" panose="020B0604030504040204" pitchFamily="50" charset="-128"/>
                <a:ea typeface="メイリオ" panose="020B0604030504040204" pitchFamily="50" charset="-128"/>
              </a:rPr>
              <a:t>http</a:t>
            </a:r>
            <a:r>
              <a:rPr lang="ja-JP" altLang="en-US" sz="2400" dirty="0">
                <a:latin typeface="メイリオ" panose="020B0604030504040204" pitchFamily="50" charset="-128"/>
                <a:ea typeface="メイリオ" panose="020B0604030504040204" pitchFamily="50" charset="-128"/>
              </a:rPr>
              <a:t>リクエストが飛んでいることになる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7307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DD4980A-8102-02BE-3107-38D32A90F0EA}"/>
              </a:ext>
            </a:extLst>
          </p:cNvPr>
          <p:cNvSpPr txBox="1"/>
          <p:nvPr/>
        </p:nvSpPr>
        <p:spPr>
          <a:xfrm>
            <a:off x="390525" y="485775"/>
            <a:ext cx="6928500"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http</a:t>
            </a:r>
            <a:r>
              <a:rPr lang="ja-JP" altLang="en-US" sz="3200" dirty="0">
                <a:latin typeface="メイリオ" panose="020B0604030504040204" pitchFamily="50" charset="-128"/>
                <a:ea typeface="メイリオ" panose="020B0604030504040204" pitchFamily="50" charset="-128"/>
              </a:rPr>
              <a:t>リクエスト</a:t>
            </a:r>
            <a:r>
              <a:rPr lang="en-US" altLang="ja-JP" sz="3200" dirty="0">
                <a:latin typeface="メイリオ" panose="020B0604030504040204" pitchFamily="50" charset="-128"/>
                <a:ea typeface="メイリオ" panose="020B0604030504040204" pitchFamily="50" charset="-128"/>
              </a:rPr>
              <a:t>/</a:t>
            </a:r>
            <a:r>
              <a:rPr lang="ja-JP" altLang="en-US" sz="3200" dirty="0">
                <a:latin typeface="メイリオ" panose="020B0604030504040204" pitchFamily="50" charset="-128"/>
                <a:ea typeface="メイリオ" panose="020B0604030504040204" pitchFamily="50" charset="-128"/>
              </a:rPr>
              <a:t>レスポンスの可視化</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64423BB-6732-4CC6-7476-CCC1294D1C90}"/>
              </a:ext>
            </a:extLst>
          </p:cNvPr>
          <p:cNvSpPr txBox="1"/>
          <p:nvPr/>
        </p:nvSpPr>
        <p:spPr>
          <a:xfrm>
            <a:off x="390525" y="1143000"/>
            <a:ext cx="11106150" cy="1569660"/>
          </a:xfrm>
          <a:prstGeom prst="rect">
            <a:avLst/>
          </a:prstGeom>
          <a:noFill/>
        </p:spPr>
        <p:txBody>
          <a:bodyPr wrap="squar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ページを取得するのにどれくらいの</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レスポンスが行われるのかを可視化</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以下のリンクから、適宜ホームページの</a:t>
            </a:r>
            <a:r>
              <a:rPr lang="en-US" altLang="ja-JP" sz="2400" dirty="0">
                <a:latin typeface="メイリオ" panose="020B0604030504040204" pitchFamily="50" charset="-128"/>
                <a:ea typeface="メイリオ" panose="020B0604030504040204" pitchFamily="50" charset="-128"/>
              </a:rPr>
              <a:t>URL</a:t>
            </a:r>
            <a:r>
              <a:rPr lang="ja-JP" altLang="en-US" sz="2400" dirty="0">
                <a:latin typeface="メイリオ" panose="020B0604030504040204" pitchFamily="50" charset="-128"/>
                <a:ea typeface="メイリオ" panose="020B0604030504040204" pitchFamily="50" charset="-128"/>
              </a:rPr>
              <a:t>を入力して、下の方の</a:t>
            </a:r>
            <a:r>
              <a:rPr lang="en-US" altLang="ja-JP" sz="2400" dirty="0">
                <a:latin typeface="メイリオ" panose="020B0604030504040204" pitchFamily="50" charset="-128"/>
                <a:ea typeface="メイリオ" panose="020B0604030504040204" pitchFamily="50" charset="-128"/>
              </a:rPr>
              <a:t>first view </a:t>
            </a:r>
            <a:r>
              <a:rPr lang="ja-JP" altLang="en-US" sz="2400" dirty="0">
                <a:latin typeface="メイリオ" panose="020B0604030504040204" pitchFamily="50" charset="-128"/>
                <a:ea typeface="メイリオ" panose="020B0604030504040204" pitchFamily="50" charset="-128"/>
              </a:rPr>
              <a:t>をクリックする</a:t>
            </a:r>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4D89CB26-0B73-441D-630F-45DF086589E4}"/>
              </a:ext>
            </a:extLst>
          </p:cNvPr>
          <p:cNvPicPr>
            <a:picLocks noChangeAspect="1"/>
          </p:cNvPicPr>
          <p:nvPr/>
        </p:nvPicPr>
        <p:blipFill>
          <a:blip r:embed="rId2"/>
          <a:stretch>
            <a:fillRect/>
          </a:stretch>
        </p:blipFill>
        <p:spPr>
          <a:xfrm>
            <a:off x="4105849" y="2332341"/>
            <a:ext cx="8467151" cy="6311998"/>
          </a:xfrm>
          <a:prstGeom prst="rect">
            <a:avLst/>
          </a:prstGeom>
        </p:spPr>
      </p:pic>
      <p:sp>
        <p:nvSpPr>
          <p:cNvPr id="7" name="テキスト ボックス 6">
            <a:extLst>
              <a:ext uri="{FF2B5EF4-FFF2-40B4-BE49-F238E27FC236}">
                <a16:creationId xmlns:a16="http://schemas.microsoft.com/office/drawing/2014/main" id="{DCD2F84E-C231-6B22-E31D-B454947C49A1}"/>
              </a:ext>
            </a:extLst>
          </p:cNvPr>
          <p:cNvSpPr txBox="1"/>
          <p:nvPr/>
        </p:nvSpPr>
        <p:spPr>
          <a:xfrm>
            <a:off x="762000" y="2712660"/>
            <a:ext cx="3502882" cy="369332"/>
          </a:xfrm>
          <a:prstGeom prst="rect">
            <a:avLst/>
          </a:prstGeom>
          <a:noFill/>
        </p:spPr>
        <p:txBody>
          <a:bodyPr wrap="none" rtlCol="0">
            <a:spAutoFit/>
          </a:bodyPr>
          <a:lstStyle/>
          <a:p>
            <a:r>
              <a:rPr lang="en-US" altLang="ja-JP" dirty="0">
                <a:hlinkClick r:id="rId3"/>
              </a:rPr>
              <a:t>https://www.webpagetest.org/</a:t>
            </a:r>
            <a:endParaRPr kumimoji="1" lang="ja-JP" altLang="en-US"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83252137-8474-825F-E5C1-CC1A165340D9}"/>
              </a:ext>
            </a:extLst>
          </p:cNvPr>
          <p:cNvSpPr txBox="1"/>
          <p:nvPr/>
        </p:nvSpPr>
        <p:spPr>
          <a:xfrm>
            <a:off x="1091094" y="5904986"/>
            <a:ext cx="2254143" cy="830997"/>
          </a:xfrm>
          <a:prstGeom prst="rect">
            <a:avLst/>
          </a:prstGeom>
          <a:noFill/>
        </p:spPr>
        <p:txBody>
          <a:bodyPr wrap="none" rtlCol="0">
            <a:spAutoFit/>
          </a:bodyPr>
          <a:lstStyle/>
          <a:p>
            <a:r>
              <a:rPr lang="ja-JP" altLang="en-US" sz="1600" dirty="0">
                <a:hlinkClick r:id="rId4"/>
              </a:rPr>
              <a:t>こちらも同じ</a:t>
            </a:r>
            <a:endParaRPr lang="en-US" altLang="ja-JP" sz="1600" dirty="0">
              <a:hlinkClick r:id="rId4"/>
            </a:endParaRPr>
          </a:p>
          <a:p>
            <a:r>
              <a:rPr lang="en-US" altLang="ja-JP" sz="1600" dirty="0">
                <a:hlinkClick r:id="rId4"/>
              </a:rPr>
              <a:t>https://gtmetrix.com/</a:t>
            </a:r>
            <a:endParaRPr lang="en-US" altLang="ja-JP" sz="1600" dirty="0"/>
          </a:p>
          <a:p>
            <a:pPr algn="l"/>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06361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125A642-12F0-40C3-B82C-7325AEC7A5C4}"/>
              </a:ext>
            </a:extLst>
          </p:cNvPr>
          <p:cNvSpPr txBox="1"/>
          <p:nvPr/>
        </p:nvSpPr>
        <p:spPr>
          <a:xfrm>
            <a:off x="820996" y="177812"/>
            <a:ext cx="5109091"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演習：画像をクローリング</a:t>
            </a:r>
          </a:p>
        </p:txBody>
      </p:sp>
      <p:sp>
        <p:nvSpPr>
          <p:cNvPr id="3" name="テキスト ボックス 2">
            <a:extLst>
              <a:ext uri="{FF2B5EF4-FFF2-40B4-BE49-F238E27FC236}">
                <a16:creationId xmlns:a16="http://schemas.microsoft.com/office/drawing/2014/main" id="{D674C1F5-7277-D84A-C06E-107F0607D180}"/>
              </a:ext>
            </a:extLst>
          </p:cNvPr>
          <p:cNvSpPr txBox="1"/>
          <p:nvPr/>
        </p:nvSpPr>
        <p:spPr>
          <a:xfrm>
            <a:off x="4222125" y="1294133"/>
            <a:ext cx="3639138"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lxml.html.fromstring</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graphicFrame>
        <p:nvGraphicFramePr>
          <p:cNvPr id="4" name="図表 3">
            <a:extLst>
              <a:ext uri="{FF2B5EF4-FFF2-40B4-BE49-F238E27FC236}">
                <a16:creationId xmlns:a16="http://schemas.microsoft.com/office/drawing/2014/main" id="{D76A961D-E07E-ED67-797A-44C3E8D4375A}"/>
              </a:ext>
            </a:extLst>
          </p:cNvPr>
          <p:cNvGraphicFramePr/>
          <p:nvPr>
            <p:extLst>
              <p:ext uri="{D42A27DB-BD31-4B8C-83A1-F6EECF244321}">
                <p14:modId xmlns:p14="http://schemas.microsoft.com/office/powerpoint/2010/main" val="1803147593"/>
              </p:ext>
            </p:extLst>
          </p:nvPr>
        </p:nvGraphicFramePr>
        <p:xfrm>
          <a:off x="-593726" y="1071094"/>
          <a:ext cx="6280151" cy="5676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A2656655-0064-CD41-148D-B6128546F809}"/>
              </a:ext>
            </a:extLst>
          </p:cNvPr>
          <p:cNvSpPr txBox="1"/>
          <p:nvPr/>
        </p:nvSpPr>
        <p:spPr>
          <a:xfrm>
            <a:off x="4277472" y="2488128"/>
            <a:ext cx="2119491"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root.xpath</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E44353F-A771-661E-7A43-49C9707AD3C5}"/>
              </a:ext>
            </a:extLst>
          </p:cNvPr>
          <p:cNvSpPr txBox="1"/>
          <p:nvPr/>
        </p:nvSpPr>
        <p:spPr>
          <a:xfrm>
            <a:off x="4337466" y="3682123"/>
            <a:ext cx="1821461"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.get(‘</a:t>
            </a:r>
            <a:r>
              <a:rPr kumimoji="1" lang="en-US" altLang="ja-JP" sz="2400" dirty="0" err="1">
                <a:latin typeface="メイリオ" panose="020B0604030504040204" pitchFamily="50" charset="-128"/>
                <a:ea typeface="メイリオ" panose="020B0604030504040204" pitchFamily="50" charset="-128"/>
              </a:rPr>
              <a:t>href</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4687B092-DF1A-E950-8045-1F61184CD36D}"/>
              </a:ext>
            </a:extLst>
          </p:cNvPr>
          <p:cNvSpPr txBox="1"/>
          <p:nvPr/>
        </p:nvSpPr>
        <p:spPr>
          <a:xfrm>
            <a:off x="4438650" y="4871370"/>
            <a:ext cx="3673313"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urllib.request.urlopen</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AA3D97E4-5949-1103-DD05-866B450C6F14}"/>
              </a:ext>
            </a:extLst>
          </p:cNvPr>
          <p:cNvSpPr txBox="1"/>
          <p:nvPr/>
        </p:nvSpPr>
        <p:spPr>
          <a:xfrm>
            <a:off x="4222125" y="5865290"/>
            <a:ext cx="7187032" cy="830997"/>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Dataframe</a:t>
            </a:r>
            <a:r>
              <a:rPr kumimoji="1" lang="ja-JP" altLang="en-US" sz="2400" dirty="0">
                <a:latin typeface="メイリオ" panose="020B0604030504040204" pitchFamily="50" charset="-128"/>
                <a:ea typeface="メイリオ" panose="020B0604030504040204" pitchFamily="50" charset="-128"/>
              </a:rPr>
              <a:t>でなくて画像毎に</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ファイルで書き出す</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（サンプルプログラムで方法を確認）</a:t>
            </a:r>
            <a:endParaRPr kumimoji="1" lang="ja-JP" altLang="en-US" sz="2400" dirty="0">
              <a:latin typeface="メイリオ" panose="020B0604030504040204" pitchFamily="50" charset="-128"/>
              <a:ea typeface="メイリオ" panose="020B0604030504040204" pitchFamily="50" charset="-128"/>
            </a:endParaRPr>
          </a:p>
        </p:txBody>
      </p:sp>
      <p:sp>
        <p:nvSpPr>
          <p:cNvPr id="19" name="右中かっこ 18">
            <a:extLst>
              <a:ext uri="{FF2B5EF4-FFF2-40B4-BE49-F238E27FC236}">
                <a16:creationId xmlns:a16="http://schemas.microsoft.com/office/drawing/2014/main" id="{4780EECC-9864-39FE-F253-E1F3B197818F}"/>
              </a:ext>
            </a:extLst>
          </p:cNvPr>
          <p:cNvSpPr/>
          <p:nvPr/>
        </p:nvSpPr>
        <p:spPr>
          <a:xfrm>
            <a:off x="8420100" y="1294133"/>
            <a:ext cx="561975" cy="40389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138B3AE2-57F5-6C41-3B25-03B957A553D9}"/>
              </a:ext>
            </a:extLst>
          </p:cNvPr>
          <p:cNvSpPr txBox="1"/>
          <p:nvPr/>
        </p:nvSpPr>
        <p:spPr>
          <a:xfrm>
            <a:off x="9058276" y="3082751"/>
            <a:ext cx="283844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口コミ本文の取得手順と同じ</a:t>
            </a:r>
          </a:p>
        </p:txBody>
      </p:sp>
      <p:sp>
        <p:nvSpPr>
          <p:cNvPr id="2" name="テキスト ボックス 1">
            <a:extLst>
              <a:ext uri="{FF2B5EF4-FFF2-40B4-BE49-F238E27FC236}">
                <a16:creationId xmlns:a16="http://schemas.microsoft.com/office/drawing/2014/main" id="{667535A0-CE1A-DE1A-A6A0-ED85D3A30AAE}"/>
              </a:ext>
            </a:extLst>
          </p:cNvPr>
          <p:cNvSpPr txBox="1"/>
          <p:nvPr/>
        </p:nvSpPr>
        <p:spPr>
          <a:xfrm>
            <a:off x="820996" y="714918"/>
            <a:ext cx="11971079" cy="584775"/>
          </a:xfrm>
          <a:prstGeom prst="rect">
            <a:avLst/>
          </a:prstGeom>
          <a:noFill/>
        </p:spPr>
        <p:txBody>
          <a:bodyPr wrap="squar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7"/>
              </a:rPr>
              <a:t>https://github.com/ueharaLab/bigdata5_crawler_scraper/blob/main/crawler_image/crawler_image.md</a:t>
            </a:r>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15115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CF5B3A6-0D7D-76F4-AA3D-C1593FC8F388}"/>
              </a:ext>
            </a:extLst>
          </p:cNvPr>
          <p:cNvSpPr txBox="1"/>
          <p:nvPr/>
        </p:nvSpPr>
        <p:spPr>
          <a:xfrm>
            <a:off x="391796" y="318677"/>
            <a:ext cx="7657866"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欠測値のある</a:t>
            </a:r>
            <a:r>
              <a:rPr lang="en-US" altLang="ja-JP" sz="3200" dirty="0">
                <a:latin typeface="メイリオ" panose="020B0604030504040204" pitchFamily="50" charset="-128"/>
                <a:ea typeface="メイリオ" panose="020B0604030504040204" pitchFamily="50" charset="-128"/>
              </a:rPr>
              <a:t>html</a:t>
            </a:r>
            <a:r>
              <a:rPr lang="ja-JP" altLang="en-US" sz="3200" dirty="0">
                <a:latin typeface="メイリオ" panose="020B0604030504040204" pitchFamily="50" charset="-128"/>
                <a:ea typeface="メイリオ" panose="020B0604030504040204" pitchFamily="50" charset="-128"/>
              </a:rPr>
              <a:t>からのスクレイピング</a:t>
            </a:r>
            <a:endParaRPr kumimoji="1" lang="ja-JP" altLang="en-US" sz="32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6F21399-87CA-7001-7E64-76FB4523EB40}"/>
              </a:ext>
            </a:extLst>
          </p:cNvPr>
          <p:cNvSpPr txBox="1"/>
          <p:nvPr/>
        </p:nvSpPr>
        <p:spPr>
          <a:xfrm>
            <a:off x="439615" y="2063946"/>
            <a:ext cx="2896370"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tabelog_notitle.py</a:t>
            </a:r>
            <a:endParaRPr kumimoji="1" lang="ja-JP" altLang="en-US" sz="24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37AD4BED-FE09-32FE-0FD3-E92C475E8808}"/>
              </a:ext>
            </a:extLst>
          </p:cNvPr>
          <p:cNvPicPr>
            <a:picLocks noChangeAspect="1"/>
          </p:cNvPicPr>
          <p:nvPr/>
        </p:nvPicPr>
        <p:blipFill>
          <a:blip r:embed="rId2"/>
          <a:stretch>
            <a:fillRect/>
          </a:stretch>
        </p:blipFill>
        <p:spPr>
          <a:xfrm>
            <a:off x="4880264" y="1604684"/>
            <a:ext cx="8297433" cy="4934639"/>
          </a:xfrm>
          <a:prstGeom prst="rect">
            <a:avLst/>
          </a:prstGeom>
        </p:spPr>
      </p:pic>
      <p:sp>
        <p:nvSpPr>
          <p:cNvPr id="9" name="テキスト ボックス 8">
            <a:extLst>
              <a:ext uri="{FF2B5EF4-FFF2-40B4-BE49-F238E27FC236}">
                <a16:creationId xmlns:a16="http://schemas.microsoft.com/office/drawing/2014/main" id="{B76D02CD-D35E-108D-BD8E-168260B9ABA2}"/>
              </a:ext>
            </a:extLst>
          </p:cNvPr>
          <p:cNvSpPr txBox="1"/>
          <p:nvPr/>
        </p:nvSpPr>
        <p:spPr>
          <a:xfrm>
            <a:off x="391796" y="916088"/>
            <a:ext cx="9407960"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tabelog_review.html</a:t>
            </a:r>
            <a:r>
              <a:rPr kumimoji="1" lang="ja-JP" altLang="en-US" sz="2400" dirty="0">
                <a:latin typeface="メイリオ" panose="020B0604030504040204" pitchFamily="50" charset="-128"/>
                <a:ea typeface="メイリオ" panose="020B0604030504040204" pitchFamily="50" charset="-128"/>
              </a:rPr>
              <a:t>を開くとタイトルがない口コミが散見される</a:t>
            </a:r>
          </a:p>
        </p:txBody>
      </p:sp>
      <p:sp>
        <p:nvSpPr>
          <p:cNvPr id="10" name="テキスト ボックス 9">
            <a:extLst>
              <a:ext uri="{FF2B5EF4-FFF2-40B4-BE49-F238E27FC236}">
                <a16:creationId xmlns:a16="http://schemas.microsoft.com/office/drawing/2014/main" id="{216D3F91-11A7-1508-66F5-A72D2DD80CE5}"/>
              </a:ext>
            </a:extLst>
          </p:cNvPr>
          <p:cNvSpPr txBox="1"/>
          <p:nvPr/>
        </p:nvSpPr>
        <p:spPr>
          <a:xfrm>
            <a:off x="525348" y="2655006"/>
            <a:ext cx="4132053" cy="1323439"/>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を実行して</a:t>
            </a:r>
            <a:r>
              <a:rPr lang="en-US" altLang="ja-JP" sz="2000" dirty="0">
                <a:latin typeface="メイリオ" panose="020B0604030504040204" pitchFamily="50" charset="-128"/>
                <a:ea typeface="メイリオ" panose="020B0604030504040204" pitchFamily="50" charset="-128"/>
              </a:rPr>
              <a:t>.csv</a:t>
            </a:r>
            <a:r>
              <a:rPr lang="ja-JP" altLang="en-US" sz="2000" dirty="0">
                <a:latin typeface="メイリオ" panose="020B0604030504040204" pitchFamily="50" charset="-128"/>
                <a:ea typeface="メイリオ" panose="020B0604030504040204" pitchFamily="50" charset="-128"/>
              </a:rPr>
              <a:t>に書き出したスクレイピング結果と、ブラウザ上の口コミを比較して何がおかしいかを見つけ出してください。</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51271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3E3B32E-A735-7CBB-5B37-BBAEA6B1EBEA}"/>
              </a:ext>
            </a:extLst>
          </p:cNvPr>
          <p:cNvSpPr txBox="1"/>
          <p:nvPr/>
        </p:nvSpPr>
        <p:spPr>
          <a:xfrm>
            <a:off x="738872" y="454690"/>
            <a:ext cx="675056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なぜタイトルと本文がズレるのか？</a:t>
            </a:r>
          </a:p>
        </p:txBody>
      </p:sp>
      <p:sp>
        <p:nvSpPr>
          <p:cNvPr id="3" name="テキスト ボックス 2">
            <a:extLst>
              <a:ext uri="{FF2B5EF4-FFF2-40B4-BE49-F238E27FC236}">
                <a16:creationId xmlns:a16="http://schemas.microsoft.com/office/drawing/2014/main" id="{434F6575-225F-5ACC-6EEC-159BF8700575}"/>
              </a:ext>
            </a:extLst>
          </p:cNvPr>
          <p:cNvSpPr txBox="1"/>
          <p:nvPr/>
        </p:nvSpPr>
        <p:spPr>
          <a:xfrm>
            <a:off x="738872" y="1226002"/>
            <a:ext cx="7666907" cy="830997"/>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tabelog_notitle.py</a:t>
            </a:r>
            <a:r>
              <a:rPr kumimoji="1" lang="ja-JP" altLang="en-US" sz="2400" dirty="0">
                <a:latin typeface="メイリオ" panose="020B0604030504040204" pitchFamily="50" charset="-128"/>
                <a:ea typeface="メイリオ" panose="020B0604030504040204" pitchFamily="50" charset="-128"/>
              </a:rPr>
              <a:t>のソースから原因を見つけ出す</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以下のどこに問題があるか？</a:t>
            </a:r>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462EE5AE-F8E4-8126-88AF-A62C2B758F72}"/>
              </a:ext>
            </a:extLst>
          </p:cNvPr>
          <p:cNvPicPr>
            <a:picLocks noChangeAspect="1"/>
          </p:cNvPicPr>
          <p:nvPr/>
        </p:nvPicPr>
        <p:blipFill>
          <a:blip r:embed="rId2"/>
          <a:stretch>
            <a:fillRect/>
          </a:stretch>
        </p:blipFill>
        <p:spPr>
          <a:xfrm>
            <a:off x="973287" y="2802321"/>
            <a:ext cx="11213737" cy="2298870"/>
          </a:xfrm>
          <a:prstGeom prst="rect">
            <a:avLst/>
          </a:prstGeom>
        </p:spPr>
      </p:pic>
      <p:sp>
        <p:nvSpPr>
          <p:cNvPr id="6" name="テキスト ボックス 5">
            <a:extLst>
              <a:ext uri="{FF2B5EF4-FFF2-40B4-BE49-F238E27FC236}">
                <a16:creationId xmlns:a16="http://schemas.microsoft.com/office/drawing/2014/main" id="{8A8086D7-4F3C-7BA7-DCAC-F4061A3598DA}"/>
              </a:ext>
            </a:extLst>
          </p:cNvPr>
          <p:cNvSpPr txBox="1"/>
          <p:nvPr/>
        </p:nvSpPr>
        <p:spPr>
          <a:xfrm>
            <a:off x="803780" y="2053427"/>
            <a:ext cx="10833254"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ヒント：</a:t>
            </a:r>
            <a:r>
              <a:rPr kumimoji="1" lang="en-US" altLang="ja-JP" dirty="0" err="1">
                <a:latin typeface="メイリオ" panose="020B0604030504040204" pitchFamily="50" charset="-128"/>
                <a:ea typeface="メイリオ" panose="020B0604030504040204" pitchFamily="50" charset="-128"/>
              </a:rPr>
              <a:t>title_path</a:t>
            </a:r>
            <a:r>
              <a:rPr kumimoji="1" lang="en-US" altLang="ja-JP" dirty="0">
                <a:latin typeface="メイリオ" panose="020B0604030504040204" pitchFamily="50" charset="-128"/>
                <a:ea typeface="メイリオ" panose="020B0604030504040204" pitchFamily="50" charset="-128"/>
              </a:rPr>
              <a:t>, </a:t>
            </a:r>
            <a:r>
              <a:rPr kumimoji="1" lang="en-US" altLang="ja-JP" dirty="0" err="1">
                <a:latin typeface="メイリオ" panose="020B0604030504040204" pitchFamily="50" charset="-128"/>
                <a:ea typeface="メイリオ" panose="020B0604030504040204" pitchFamily="50" charset="-128"/>
              </a:rPr>
              <a:t>body_path</a:t>
            </a:r>
            <a:r>
              <a:rPr kumimoji="1" lang="ja-JP" altLang="en-US" dirty="0">
                <a:latin typeface="メイリオ" panose="020B0604030504040204" pitchFamily="50" charset="-128"/>
                <a:ea typeface="メイリオ" panose="020B0604030504040204" pitchFamily="50" charset="-128"/>
              </a:rPr>
              <a:t>には該当する</a:t>
            </a:r>
            <a:r>
              <a:rPr kumimoji="1" lang="en-US" altLang="ja-JP" dirty="0">
                <a:latin typeface="メイリオ" panose="020B0604030504040204" pitchFamily="50" charset="-128"/>
                <a:ea typeface="メイリオ" panose="020B0604030504040204" pitchFamily="50" charset="-128"/>
              </a:rPr>
              <a:t>path</a:t>
            </a:r>
            <a:r>
              <a:rPr lang="ja-JP" altLang="en-US" dirty="0">
                <a:latin typeface="メイリオ" panose="020B0604030504040204" pitchFamily="50" charset="-128"/>
                <a:ea typeface="メイリオ" panose="020B0604030504040204" pitchFamily="50" charset="-128"/>
              </a:rPr>
              <a:t>全てがリスト型で入る。このイメージを思い浮かべるとわかるはず</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49427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4EDFA-2244-0140-40B1-5BB2EDD2759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A134FA5-8399-BA8A-A83B-D0982DEC715A}"/>
              </a:ext>
            </a:extLst>
          </p:cNvPr>
          <p:cNvSpPr txBox="1"/>
          <p:nvPr/>
        </p:nvSpPr>
        <p:spPr>
          <a:xfrm>
            <a:off x="723207" y="293830"/>
            <a:ext cx="8242962" cy="584775"/>
          </a:xfrm>
          <a:prstGeom prst="rect">
            <a:avLst/>
          </a:prstGeom>
          <a:noFill/>
        </p:spPr>
        <p:txBody>
          <a:bodyPr wrap="none" rtlCol="0">
            <a:spAutoFit/>
          </a:bodyPr>
          <a:lstStyle/>
          <a:p>
            <a:pPr algn="l"/>
            <a:r>
              <a:rPr kumimoji="1" lang="en-US" altLang="ja-JP" sz="3200" dirty="0" err="1">
                <a:latin typeface="メイリオ" panose="020B0604030504040204" pitchFamily="50" charset="-128"/>
                <a:ea typeface="メイリオ" panose="020B0604030504040204" pitchFamily="50" charset="-128"/>
              </a:rPr>
              <a:t>sns</a:t>
            </a:r>
            <a:r>
              <a:rPr kumimoji="1" lang="ja-JP" altLang="en-US" sz="3200" dirty="0">
                <a:latin typeface="メイリオ" panose="020B0604030504040204" pitchFamily="50" charset="-128"/>
                <a:ea typeface="メイリオ" panose="020B0604030504040204" pitchFamily="50" charset="-128"/>
              </a:rPr>
              <a:t>系の</a:t>
            </a:r>
            <a:r>
              <a:rPr kumimoji="1" lang="en-US" altLang="ja-JP" sz="3200" dirty="0">
                <a:latin typeface="メイリオ" panose="020B0604030504040204" pitchFamily="50" charset="-128"/>
                <a:ea typeface="メイリオ" panose="020B0604030504040204" pitchFamily="50" charset="-128"/>
              </a:rPr>
              <a:t>web</a:t>
            </a:r>
            <a:r>
              <a:rPr kumimoji="1" lang="ja-JP" altLang="en-US" sz="3200" dirty="0">
                <a:latin typeface="メイリオ" panose="020B0604030504040204" pitchFamily="50" charset="-128"/>
                <a:ea typeface="メイリオ" panose="020B0604030504040204" pitchFamily="50" charset="-128"/>
              </a:rPr>
              <a:t>サイトはこのような欠測が多い</a:t>
            </a:r>
          </a:p>
        </p:txBody>
      </p:sp>
      <p:sp>
        <p:nvSpPr>
          <p:cNvPr id="3" name="テキスト ボックス 2">
            <a:extLst>
              <a:ext uri="{FF2B5EF4-FFF2-40B4-BE49-F238E27FC236}">
                <a16:creationId xmlns:a16="http://schemas.microsoft.com/office/drawing/2014/main" id="{41897458-B496-B962-3642-0AF690627A13}"/>
              </a:ext>
            </a:extLst>
          </p:cNvPr>
          <p:cNvSpPr txBox="1"/>
          <p:nvPr/>
        </p:nvSpPr>
        <p:spPr>
          <a:xfrm>
            <a:off x="723207" y="2118782"/>
            <a:ext cx="3648708" cy="2246769"/>
          </a:xfrm>
          <a:prstGeom prst="rect">
            <a:avLst/>
          </a:prstGeom>
          <a:noFill/>
        </p:spPr>
        <p:txBody>
          <a:bodyPr wrap="square" rtlCol="0">
            <a:spAutoFit/>
          </a:bodyPr>
          <a:lstStyle/>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タイトル</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投稿者ニックネーム</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プロフィール（年代、性別など）</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本文</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投稿日</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評価値</a:t>
            </a:r>
            <a:endParaRPr kumimoji="1" lang="en-US" altLang="ja-JP" sz="20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D53E0E6-946A-AA6D-5D8E-15C5259482CE}"/>
              </a:ext>
            </a:extLst>
          </p:cNvPr>
          <p:cNvSpPr txBox="1"/>
          <p:nvPr/>
        </p:nvSpPr>
        <p:spPr>
          <a:xfrm>
            <a:off x="723207" y="1578795"/>
            <a:ext cx="2339102"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大抵こんな項目</a:t>
            </a:r>
          </a:p>
        </p:txBody>
      </p:sp>
      <p:pic>
        <p:nvPicPr>
          <p:cNvPr id="6" name="図 5">
            <a:extLst>
              <a:ext uri="{FF2B5EF4-FFF2-40B4-BE49-F238E27FC236}">
                <a16:creationId xmlns:a16="http://schemas.microsoft.com/office/drawing/2014/main" id="{74141E6C-E838-7317-DED3-BA9E64620AA1}"/>
              </a:ext>
            </a:extLst>
          </p:cNvPr>
          <p:cNvPicPr>
            <a:picLocks noChangeAspect="1"/>
          </p:cNvPicPr>
          <p:nvPr/>
        </p:nvPicPr>
        <p:blipFill>
          <a:blip r:embed="rId2"/>
          <a:stretch>
            <a:fillRect/>
          </a:stretch>
        </p:blipFill>
        <p:spPr>
          <a:xfrm>
            <a:off x="4313726" y="1224855"/>
            <a:ext cx="7878274" cy="5449060"/>
          </a:xfrm>
          <a:prstGeom prst="rect">
            <a:avLst/>
          </a:prstGeom>
        </p:spPr>
      </p:pic>
      <p:sp>
        <p:nvSpPr>
          <p:cNvPr id="7" name="テキスト ボックス 6">
            <a:extLst>
              <a:ext uri="{FF2B5EF4-FFF2-40B4-BE49-F238E27FC236}">
                <a16:creationId xmlns:a16="http://schemas.microsoft.com/office/drawing/2014/main" id="{7E42E081-96B6-BA15-2B69-BBFCED4CA0CD}"/>
              </a:ext>
            </a:extLst>
          </p:cNvPr>
          <p:cNvSpPr txBox="1"/>
          <p:nvPr/>
        </p:nvSpPr>
        <p:spPr>
          <a:xfrm>
            <a:off x="723207" y="806196"/>
            <a:ext cx="1034129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つまり、単純なスクレイピングプログラミングだとズレるリスクが高い！</a:t>
            </a:r>
          </a:p>
        </p:txBody>
      </p:sp>
    </p:spTree>
    <p:extLst>
      <p:ext uri="{BB962C8B-B14F-4D97-AF65-F5344CB8AC3E}">
        <p14:creationId xmlns:p14="http://schemas.microsoft.com/office/powerpoint/2010/main" val="433060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41A8F4-4968-C8C3-0C98-EA1AF6CA6A5E}"/>
              </a:ext>
            </a:extLst>
          </p:cNvPr>
          <p:cNvPicPr>
            <a:picLocks noChangeAspect="1"/>
          </p:cNvPicPr>
          <p:nvPr/>
        </p:nvPicPr>
        <p:blipFill>
          <a:blip r:embed="rId2"/>
          <a:stretch>
            <a:fillRect/>
          </a:stretch>
        </p:blipFill>
        <p:spPr>
          <a:xfrm>
            <a:off x="7223221" y="120534"/>
            <a:ext cx="3472489" cy="6616931"/>
          </a:xfrm>
          <a:prstGeom prst="rect">
            <a:avLst/>
          </a:prstGeom>
        </p:spPr>
      </p:pic>
      <p:sp>
        <p:nvSpPr>
          <p:cNvPr id="4" name="四角形: 角を丸くする 3">
            <a:extLst>
              <a:ext uri="{FF2B5EF4-FFF2-40B4-BE49-F238E27FC236}">
                <a16:creationId xmlns:a16="http://schemas.microsoft.com/office/drawing/2014/main" id="{A6A7D759-A4D8-3A7F-30B5-AD39DCD4441D}"/>
              </a:ext>
            </a:extLst>
          </p:cNvPr>
          <p:cNvSpPr/>
          <p:nvPr/>
        </p:nvSpPr>
        <p:spPr>
          <a:xfrm>
            <a:off x="615142" y="814647"/>
            <a:ext cx="806334" cy="39069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4BA1741-E7BE-CBE9-EFAF-65AE6F586579}"/>
              </a:ext>
            </a:extLst>
          </p:cNvPr>
          <p:cNvSpPr txBox="1"/>
          <p:nvPr/>
        </p:nvSpPr>
        <p:spPr>
          <a:xfrm>
            <a:off x="1496290" y="814647"/>
            <a:ext cx="514557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で囲った単位毎にスクレイピングする方法があれば</a:t>
            </a:r>
            <a:r>
              <a:rPr kumimoji="1" lang="en-US" altLang="ja-JP" sz="2400" dirty="0">
                <a:latin typeface="メイリオ" panose="020B0604030504040204" pitchFamily="50" charset="-128"/>
                <a:ea typeface="メイリオ" panose="020B0604030504040204" pitchFamily="50" charset="-128"/>
              </a:rPr>
              <a:t>OK</a:t>
            </a:r>
            <a:endParaRPr kumimoji="1" lang="ja-JP" altLang="en-US" sz="2400" dirty="0">
              <a:latin typeface="メイリオ" panose="020B0604030504040204" pitchFamily="50" charset="-128"/>
              <a:ea typeface="メイリオ" panose="020B0604030504040204" pitchFamily="50" charset="-128"/>
            </a:endParaRPr>
          </a:p>
        </p:txBody>
      </p:sp>
      <p:sp>
        <p:nvSpPr>
          <p:cNvPr id="7" name="四角形: 角を丸くする 6">
            <a:extLst>
              <a:ext uri="{FF2B5EF4-FFF2-40B4-BE49-F238E27FC236}">
                <a16:creationId xmlns:a16="http://schemas.microsoft.com/office/drawing/2014/main" id="{54919E85-DB7B-DD49-9BFF-07FF7761CFF9}"/>
              </a:ext>
            </a:extLst>
          </p:cNvPr>
          <p:cNvSpPr/>
          <p:nvPr/>
        </p:nvSpPr>
        <p:spPr>
          <a:xfrm>
            <a:off x="7329055" y="3721331"/>
            <a:ext cx="3472488" cy="3016134"/>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ED6A442-7CEE-02FC-7858-707BBC9F85BE}"/>
              </a:ext>
            </a:extLst>
          </p:cNvPr>
          <p:cNvSpPr/>
          <p:nvPr/>
        </p:nvSpPr>
        <p:spPr>
          <a:xfrm>
            <a:off x="7329055" y="249381"/>
            <a:ext cx="3472488" cy="324196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401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E60CFA7-9D9F-D978-ABEC-F23654F59103}"/>
              </a:ext>
            </a:extLst>
          </p:cNvPr>
          <p:cNvPicPr>
            <a:picLocks noChangeAspect="1"/>
          </p:cNvPicPr>
          <p:nvPr/>
        </p:nvPicPr>
        <p:blipFill>
          <a:blip r:embed="rId2"/>
          <a:stretch>
            <a:fillRect/>
          </a:stretch>
        </p:blipFill>
        <p:spPr>
          <a:xfrm>
            <a:off x="446116" y="3584426"/>
            <a:ext cx="11438313" cy="2891927"/>
          </a:xfrm>
          <a:prstGeom prst="rect">
            <a:avLst/>
          </a:prstGeom>
        </p:spPr>
      </p:pic>
      <p:pic>
        <p:nvPicPr>
          <p:cNvPr id="3" name="図 2">
            <a:extLst>
              <a:ext uri="{FF2B5EF4-FFF2-40B4-BE49-F238E27FC236}">
                <a16:creationId xmlns:a16="http://schemas.microsoft.com/office/drawing/2014/main" id="{29621DB6-BE19-9A84-A14A-0BD90A24290C}"/>
              </a:ext>
            </a:extLst>
          </p:cNvPr>
          <p:cNvPicPr>
            <a:picLocks noChangeAspect="1"/>
          </p:cNvPicPr>
          <p:nvPr/>
        </p:nvPicPr>
        <p:blipFill>
          <a:blip r:embed="rId3"/>
          <a:stretch>
            <a:fillRect/>
          </a:stretch>
        </p:blipFill>
        <p:spPr>
          <a:xfrm>
            <a:off x="384354" y="483432"/>
            <a:ext cx="5185172" cy="2945568"/>
          </a:xfrm>
          <a:prstGeom prst="rect">
            <a:avLst/>
          </a:prstGeom>
        </p:spPr>
      </p:pic>
      <p:sp>
        <p:nvSpPr>
          <p:cNvPr id="4" name="四角形: 角を丸くする 3">
            <a:extLst>
              <a:ext uri="{FF2B5EF4-FFF2-40B4-BE49-F238E27FC236}">
                <a16:creationId xmlns:a16="http://schemas.microsoft.com/office/drawing/2014/main" id="{B5722E55-B290-2CCA-E7F1-AD39AB7FFCEC}"/>
              </a:ext>
            </a:extLst>
          </p:cNvPr>
          <p:cNvSpPr/>
          <p:nvPr/>
        </p:nvSpPr>
        <p:spPr>
          <a:xfrm>
            <a:off x="416436" y="439836"/>
            <a:ext cx="5185171" cy="2945568"/>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5BB3132-32B0-3779-7BF8-665A65F29F8C}"/>
              </a:ext>
            </a:extLst>
          </p:cNvPr>
          <p:cNvSpPr txBox="1"/>
          <p:nvPr/>
        </p:nvSpPr>
        <p:spPr>
          <a:xfrm>
            <a:off x="5878668" y="752537"/>
            <a:ext cx="6133224" cy="2308324"/>
          </a:xfrm>
          <a:prstGeom prst="rect">
            <a:avLst/>
          </a:prstGeom>
          <a:noFill/>
        </p:spPr>
        <p:txBody>
          <a:bodyPr wrap="squar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ソースで         を単位とするようなタグを見つけ出す（検証モードで探してみましょう）</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タイトル、本文のタグ　　　　よりも上位階層のタグがこの単位になっていることがわかる</a:t>
            </a:r>
            <a:endParaRPr kumimoji="1" lang="ja-JP" altLang="en-US" sz="2400" dirty="0">
              <a:latin typeface="メイリオ" panose="020B0604030504040204" pitchFamily="50" charset="-128"/>
              <a:ea typeface="メイリオ" panose="020B0604030504040204" pitchFamily="50" charset="-128"/>
            </a:endParaRPr>
          </a:p>
        </p:txBody>
      </p:sp>
      <p:sp>
        <p:nvSpPr>
          <p:cNvPr id="7" name="四角形: 角を丸くする 6">
            <a:extLst>
              <a:ext uri="{FF2B5EF4-FFF2-40B4-BE49-F238E27FC236}">
                <a16:creationId xmlns:a16="http://schemas.microsoft.com/office/drawing/2014/main" id="{A47B0AD0-991C-22AF-828D-B951E0D9F901}"/>
              </a:ext>
            </a:extLst>
          </p:cNvPr>
          <p:cNvSpPr/>
          <p:nvPr/>
        </p:nvSpPr>
        <p:spPr>
          <a:xfrm>
            <a:off x="8393502" y="752537"/>
            <a:ext cx="819509" cy="343018"/>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C52DB869-A995-9EB4-201F-B04EA0F242C6}"/>
              </a:ext>
            </a:extLst>
          </p:cNvPr>
          <p:cNvSpPr/>
          <p:nvPr/>
        </p:nvSpPr>
        <p:spPr>
          <a:xfrm>
            <a:off x="9710782" y="1906699"/>
            <a:ext cx="819509" cy="343018"/>
          </a:xfrm>
          <a:prstGeom prst="roundRect">
            <a:avLst>
              <a:gd name="adj" fmla="val 7296"/>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84E9410-4D71-4CD0-DEF0-99174033B0B0}"/>
              </a:ext>
            </a:extLst>
          </p:cNvPr>
          <p:cNvSpPr/>
          <p:nvPr/>
        </p:nvSpPr>
        <p:spPr>
          <a:xfrm>
            <a:off x="884251" y="4908537"/>
            <a:ext cx="11061939" cy="388081"/>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BE3E6A91-4733-1FD7-9563-EC434CDBFF6F}"/>
              </a:ext>
            </a:extLst>
          </p:cNvPr>
          <p:cNvSpPr/>
          <p:nvPr/>
        </p:nvSpPr>
        <p:spPr>
          <a:xfrm>
            <a:off x="884251" y="5363590"/>
            <a:ext cx="11061939" cy="640395"/>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94AC0540-3311-B0DD-F198-61FC430EEF21}"/>
              </a:ext>
            </a:extLst>
          </p:cNvPr>
          <p:cNvSpPr/>
          <p:nvPr/>
        </p:nvSpPr>
        <p:spPr>
          <a:xfrm>
            <a:off x="474496" y="3540830"/>
            <a:ext cx="2426646" cy="258086"/>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3CB8807C-4A23-ACF4-732C-7AE9A11FC640}"/>
              </a:ext>
            </a:extLst>
          </p:cNvPr>
          <p:cNvCxnSpPr>
            <a:stCxn id="3" idx="1"/>
            <a:endCxn id="12" idx="1"/>
          </p:cNvCxnSpPr>
          <p:nvPr/>
        </p:nvCxnSpPr>
        <p:spPr>
          <a:xfrm rot="10800000" flipH="1" flipV="1">
            <a:off x="384354" y="1956215"/>
            <a:ext cx="90142" cy="1713657"/>
          </a:xfrm>
          <a:prstGeom prst="bentConnector3">
            <a:avLst>
              <a:gd name="adj1" fmla="val -2536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167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60E6403-440D-F26F-8950-56153B62CA77}"/>
              </a:ext>
            </a:extLst>
          </p:cNvPr>
          <p:cNvSpPr txBox="1"/>
          <p:nvPr/>
        </p:nvSpPr>
        <p:spPr>
          <a:xfrm>
            <a:off x="441672" y="189559"/>
            <a:ext cx="469872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階層関係を図にしてみる</a:t>
            </a:r>
          </a:p>
        </p:txBody>
      </p:sp>
      <p:pic>
        <p:nvPicPr>
          <p:cNvPr id="4" name="図 3">
            <a:extLst>
              <a:ext uri="{FF2B5EF4-FFF2-40B4-BE49-F238E27FC236}">
                <a16:creationId xmlns:a16="http://schemas.microsoft.com/office/drawing/2014/main" id="{E987D70D-6F4E-F785-6B95-06F23B9F4CBD}"/>
              </a:ext>
            </a:extLst>
          </p:cNvPr>
          <p:cNvPicPr>
            <a:picLocks noChangeAspect="1"/>
          </p:cNvPicPr>
          <p:nvPr/>
        </p:nvPicPr>
        <p:blipFill>
          <a:blip r:embed="rId2"/>
          <a:stretch>
            <a:fillRect/>
          </a:stretch>
        </p:blipFill>
        <p:spPr>
          <a:xfrm>
            <a:off x="577970" y="917050"/>
            <a:ext cx="6587513" cy="3110770"/>
          </a:xfrm>
          <a:prstGeom prst="rect">
            <a:avLst/>
          </a:prstGeom>
        </p:spPr>
      </p:pic>
      <p:pic>
        <p:nvPicPr>
          <p:cNvPr id="6" name="図 5">
            <a:extLst>
              <a:ext uri="{FF2B5EF4-FFF2-40B4-BE49-F238E27FC236}">
                <a16:creationId xmlns:a16="http://schemas.microsoft.com/office/drawing/2014/main" id="{2038371C-C62A-D4C7-E955-C5652ACD4E09}"/>
              </a:ext>
            </a:extLst>
          </p:cNvPr>
          <p:cNvPicPr>
            <a:picLocks noChangeAspect="1"/>
          </p:cNvPicPr>
          <p:nvPr/>
        </p:nvPicPr>
        <p:blipFill>
          <a:blip r:embed="rId3"/>
          <a:stretch>
            <a:fillRect/>
          </a:stretch>
        </p:blipFill>
        <p:spPr>
          <a:xfrm>
            <a:off x="967117" y="4963373"/>
            <a:ext cx="3429479" cy="276264"/>
          </a:xfrm>
          <a:prstGeom prst="rect">
            <a:avLst/>
          </a:prstGeom>
        </p:spPr>
      </p:pic>
      <p:pic>
        <p:nvPicPr>
          <p:cNvPr id="8" name="図 7">
            <a:extLst>
              <a:ext uri="{FF2B5EF4-FFF2-40B4-BE49-F238E27FC236}">
                <a16:creationId xmlns:a16="http://schemas.microsoft.com/office/drawing/2014/main" id="{E874C69D-8A46-AB4C-C20C-2C52FA509697}"/>
              </a:ext>
            </a:extLst>
          </p:cNvPr>
          <p:cNvPicPr>
            <a:picLocks noChangeAspect="1"/>
          </p:cNvPicPr>
          <p:nvPr/>
        </p:nvPicPr>
        <p:blipFill>
          <a:blip r:embed="rId4"/>
          <a:stretch>
            <a:fillRect/>
          </a:stretch>
        </p:blipFill>
        <p:spPr>
          <a:xfrm>
            <a:off x="2927331" y="5628669"/>
            <a:ext cx="5477639" cy="238158"/>
          </a:xfrm>
          <a:prstGeom prst="rect">
            <a:avLst/>
          </a:prstGeom>
        </p:spPr>
      </p:pic>
      <p:pic>
        <p:nvPicPr>
          <p:cNvPr id="10" name="図 9">
            <a:extLst>
              <a:ext uri="{FF2B5EF4-FFF2-40B4-BE49-F238E27FC236}">
                <a16:creationId xmlns:a16="http://schemas.microsoft.com/office/drawing/2014/main" id="{88CEFE2F-189F-B68A-F790-A68D055ECCCC}"/>
              </a:ext>
            </a:extLst>
          </p:cNvPr>
          <p:cNvPicPr>
            <a:picLocks noChangeAspect="1"/>
          </p:cNvPicPr>
          <p:nvPr/>
        </p:nvPicPr>
        <p:blipFill>
          <a:blip r:embed="rId5"/>
          <a:stretch>
            <a:fillRect/>
          </a:stretch>
        </p:blipFill>
        <p:spPr>
          <a:xfrm>
            <a:off x="2927331" y="6151322"/>
            <a:ext cx="6982799" cy="285790"/>
          </a:xfrm>
          <a:prstGeom prst="rect">
            <a:avLst/>
          </a:prstGeom>
        </p:spPr>
      </p:pic>
      <p:sp>
        <p:nvSpPr>
          <p:cNvPr id="12" name="四角形: 角を丸くする 11">
            <a:extLst>
              <a:ext uri="{FF2B5EF4-FFF2-40B4-BE49-F238E27FC236}">
                <a16:creationId xmlns:a16="http://schemas.microsoft.com/office/drawing/2014/main" id="{E86B494D-4AC9-D2A1-7762-02C36BD283C9}"/>
              </a:ext>
            </a:extLst>
          </p:cNvPr>
          <p:cNvSpPr/>
          <p:nvPr/>
        </p:nvSpPr>
        <p:spPr>
          <a:xfrm>
            <a:off x="441672" y="869418"/>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4C8E83A4-66EB-22AC-6E30-8ACFA7FF3E11}"/>
              </a:ext>
            </a:extLst>
          </p:cNvPr>
          <p:cNvSpPr/>
          <p:nvPr/>
        </p:nvSpPr>
        <p:spPr>
          <a:xfrm>
            <a:off x="1079591" y="2556432"/>
            <a:ext cx="4892572" cy="203991"/>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C0FAA216-4BA3-0C4A-46A9-F82E46577283}"/>
              </a:ext>
            </a:extLst>
          </p:cNvPr>
          <p:cNvSpPr/>
          <p:nvPr/>
        </p:nvSpPr>
        <p:spPr>
          <a:xfrm>
            <a:off x="1079591" y="3126887"/>
            <a:ext cx="6085892" cy="203991"/>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E6808AE8-C739-646D-1E14-6F6AA2D7ABD7}"/>
              </a:ext>
            </a:extLst>
          </p:cNvPr>
          <p:cNvSpPr/>
          <p:nvPr/>
        </p:nvSpPr>
        <p:spPr>
          <a:xfrm>
            <a:off x="967117" y="5012232"/>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B3002DC1-33EC-34E8-CD4D-8CA35756885E}"/>
              </a:ext>
            </a:extLst>
          </p:cNvPr>
          <p:cNvSpPr/>
          <p:nvPr/>
        </p:nvSpPr>
        <p:spPr>
          <a:xfrm>
            <a:off x="2977594" y="5641841"/>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087A5C7A-3696-8375-E0FC-4D262FB8A6E4}"/>
              </a:ext>
            </a:extLst>
          </p:cNvPr>
          <p:cNvSpPr/>
          <p:nvPr/>
        </p:nvSpPr>
        <p:spPr>
          <a:xfrm>
            <a:off x="2977594" y="6212296"/>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コネクタ: カギ線 22">
            <a:extLst>
              <a:ext uri="{FF2B5EF4-FFF2-40B4-BE49-F238E27FC236}">
                <a16:creationId xmlns:a16="http://schemas.microsoft.com/office/drawing/2014/main" id="{E94DC023-851A-DB3C-09F5-1AEB83627E73}"/>
              </a:ext>
            </a:extLst>
          </p:cNvPr>
          <p:cNvCxnSpPr>
            <a:stCxn id="15" idx="2"/>
            <a:endCxn id="8" idx="1"/>
          </p:cNvCxnSpPr>
          <p:nvPr/>
        </p:nvCxnSpPr>
        <p:spPr>
          <a:xfrm rot="16200000" flipH="1">
            <a:off x="2550808" y="5371224"/>
            <a:ext cx="468273"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2F62D303-3959-E42E-B07B-23E9F1460E38}"/>
              </a:ext>
            </a:extLst>
          </p:cNvPr>
          <p:cNvCxnSpPr>
            <a:cxnSpLocks/>
            <a:stCxn id="15" idx="2"/>
            <a:endCxn id="10" idx="1"/>
          </p:cNvCxnSpPr>
          <p:nvPr/>
        </p:nvCxnSpPr>
        <p:spPr>
          <a:xfrm rot="16200000" flipH="1">
            <a:off x="2277573" y="5644459"/>
            <a:ext cx="1014742"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矢印: 下 26">
            <a:extLst>
              <a:ext uri="{FF2B5EF4-FFF2-40B4-BE49-F238E27FC236}">
                <a16:creationId xmlns:a16="http://schemas.microsoft.com/office/drawing/2014/main" id="{14896E74-58F0-AEFA-BFCC-5361FC372899}"/>
              </a:ext>
            </a:extLst>
          </p:cNvPr>
          <p:cNvSpPr/>
          <p:nvPr/>
        </p:nvSpPr>
        <p:spPr>
          <a:xfrm>
            <a:off x="2977594" y="4170536"/>
            <a:ext cx="1130061" cy="5302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696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図表 5">
            <a:extLst>
              <a:ext uri="{FF2B5EF4-FFF2-40B4-BE49-F238E27FC236}">
                <a16:creationId xmlns:a16="http://schemas.microsoft.com/office/drawing/2014/main" id="{261A8B35-3E08-BEAC-266D-4F7FC56E6813}"/>
              </a:ext>
            </a:extLst>
          </p:cNvPr>
          <p:cNvGraphicFramePr/>
          <p:nvPr>
            <p:extLst>
              <p:ext uri="{D42A27DB-BD31-4B8C-83A1-F6EECF244321}">
                <p14:modId xmlns:p14="http://schemas.microsoft.com/office/powerpoint/2010/main" val="1690019405"/>
              </p:ext>
            </p:extLst>
          </p:nvPr>
        </p:nvGraphicFramePr>
        <p:xfrm>
          <a:off x="233265" y="1754155"/>
          <a:ext cx="4506686" cy="2715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5B275975-9ADC-644C-26F3-C7C201B415A8}"/>
              </a:ext>
            </a:extLst>
          </p:cNvPr>
          <p:cNvSpPr txBox="1"/>
          <p:nvPr/>
        </p:nvSpPr>
        <p:spPr>
          <a:xfrm>
            <a:off x="419878" y="354563"/>
            <a:ext cx="9038052"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スクレイピングしたデータを</a:t>
            </a:r>
            <a:r>
              <a:rPr lang="en-US" altLang="ja-JP" sz="3200" dirty="0">
                <a:latin typeface="メイリオ" panose="020B0604030504040204" pitchFamily="50" charset="-128"/>
                <a:ea typeface="メイリオ" panose="020B0604030504040204" pitchFamily="50" charset="-128"/>
              </a:rPr>
              <a:t>csv</a:t>
            </a:r>
            <a:r>
              <a:rPr lang="ja-JP" altLang="en-US" sz="3200" dirty="0">
                <a:latin typeface="メイリオ" panose="020B0604030504040204" pitchFamily="50" charset="-128"/>
                <a:ea typeface="メイリオ" panose="020B0604030504040204" pitchFamily="50" charset="-128"/>
              </a:rPr>
              <a:t>に書き出す手順</a:t>
            </a:r>
            <a:endParaRPr kumimoji="1" lang="ja-JP" altLang="en-US" sz="32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BD867200-1314-5C24-5332-6C69D5BDAAC4}"/>
              </a:ext>
            </a:extLst>
          </p:cNvPr>
          <p:cNvSpPr txBox="1"/>
          <p:nvPr/>
        </p:nvSpPr>
        <p:spPr>
          <a:xfrm>
            <a:off x="3993501" y="1926571"/>
            <a:ext cx="6288833" cy="830997"/>
          </a:xfrm>
          <a:prstGeom prst="rect">
            <a:avLst/>
          </a:prstGeom>
          <a:noFill/>
        </p:spPr>
        <p:txBody>
          <a:bodyPr wrap="square" rtlCol="0">
            <a:spAutoFit/>
          </a:bodyPr>
          <a:lstStyle/>
          <a:p>
            <a:pPr algn="l"/>
            <a:r>
              <a:rPr lang="ja-JP" altLang="en-US" sz="2400" dirty="0">
                <a:latin typeface="メイリオ" panose="020B0604030504040204" pitchFamily="50" charset="-128"/>
                <a:ea typeface="メイリオ" panose="020B0604030504040204" pitchFamily="50" charset="-128"/>
              </a:rPr>
              <a:t>口コミのデータを</a:t>
            </a:r>
            <a:r>
              <a:rPr kumimoji="1" lang="en-US" altLang="ja-JP" sz="2400" dirty="0" err="1">
                <a:latin typeface="メイリオ" panose="020B0604030504040204" pitchFamily="50" charset="-128"/>
                <a:ea typeface="メイリオ" panose="020B0604030504040204" pitchFamily="50" charset="-128"/>
              </a:rPr>
              <a:t>Dataframe</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型にするコーディングを理解する必要がある</a:t>
            </a:r>
          </a:p>
        </p:txBody>
      </p:sp>
      <p:sp>
        <p:nvSpPr>
          <p:cNvPr id="8" name="テキスト ボックス 7">
            <a:extLst>
              <a:ext uri="{FF2B5EF4-FFF2-40B4-BE49-F238E27FC236}">
                <a16:creationId xmlns:a16="http://schemas.microsoft.com/office/drawing/2014/main" id="{46BDE0A5-470C-E9DA-CC7C-71029EBE6F35}"/>
              </a:ext>
            </a:extLst>
          </p:cNvPr>
          <p:cNvSpPr txBox="1"/>
          <p:nvPr/>
        </p:nvSpPr>
        <p:spPr>
          <a:xfrm>
            <a:off x="3993501" y="3721761"/>
            <a:ext cx="6014019"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DataFrame</a:t>
            </a:r>
            <a:r>
              <a:rPr kumimoji="1" lang="ja-JP" altLang="en-US" sz="2400" dirty="0">
                <a:latin typeface="メイリオ" panose="020B0604030504040204" pitchFamily="50" charset="-128"/>
                <a:ea typeface="メイリオ" panose="020B0604030504040204" pitchFamily="50" charset="-128"/>
              </a:rPr>
              <a:t>を</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に書き出すコーディング</a:t>
            </a:r>
          </a:p>
        </p:txBody>
      </p:sp>
    </p:spTree>
    <p:extLst>
      <p:ext uri="{BB962C8B-B14F-4D97-AF65-F5344CB8AC3E}">
        <p14:creationId xmlns:p14="http://schemas.microsoft.com/office/powerpoint/2010/main" val="2680052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726B86E-6B8A-8D85-D2AF-081536C30DD7}"/>
              </a:ext>
            </a:extLst>
          </p:cNvPr>
          <p:cNvSpPr txBox="1"/>
          <p:nvPr/>
        </p:nvSpPr>
        <p:spPr>
          <a:xfrm>
            <a:off x="698740" y="431321"/>
            <a:ext cx="51956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欠測データがある</a:t>
            </a:r>
            <a:r>
              <a:rPr kumimoji="1" lang="en-US" altLang="ja-JP" sz="3200" dirty="0">
                <a:latin typeface="メイリオ" panose="020B0604030504040204" pitchFamily="50" charset="-128"/>
                <a:ea typeface="メイリオ" panose="020B0604030504040204" pitchFamily="50" charset="-128"/>
              </a:rPr>
              <a:t>html</a:t>
            </a:r>
            <a:r>
              <a:rPr kumimoji="1" lang="ja-JP" altLang="en-US" sz="3200" dirty="0">
                <a:latin typeface="メイリオ" panose="020B0604030504040204" pitchFamily="50" charset="-128"/>
                <a:ea typeface="メイリオ" panose="020B0604030504040204" pitchFamily="50" charset="-128"/>
              </a:rPr>
              <a:t>の例</a:t>
            </a:r>
          </a:p>
        </p:txBody>
      </p:sp>
      <p:pic>
        <p:nvPicPr>
          <p:cNvPr id="3" name="図 2">
            <a:extLst>
              <a:ext uri="{FF2B5EF4-FFF2-40B4-BE49-F238E27FC236}">
                <a16:creationId xmlns:a16="http://schemas.microsoft.com/office/drawing/2014/main" id="{649A24D5-FA04-C91E-071E-ADC063EAEC38}"/>
              </a:ext>
            </a:extLst>
          </p:cNvPr>
          <p:cNvPicPr>
            <a:picLocks noChangeAspect="1"/>
          </p:cNvPicPr>
          <p:nvPr/>
        </p:nvPicPr>
        <p:blipFill>
          <a:blip r:embed="rId2"/>
          <a:stretch>
            <a:fillRect/>
          </a:stretch>
        </p:blipFill>
        <p:spPr>
          <a:xfrm>
            <a:off x="956349" y="1669092"/>
            <a:ext cx="3429479" cy="276264"/>
          </a:xfrm>
          <a:prstGeom prst="rect">
            <a:avLst/>
          </a:prstGeom>
        </p:spPr>
      </p:pic>
      <p:pic>
        <p:nvPicPr>
          <p:cNvPr id="4" name="図 3">
            <a:extLst>
              <a:ext uri="{FF2B5EF4-FFF2-40B4-BE49-F238E27FC236}">
                <a16:creationId xmlns:a16="http://schemas.microsoft.com/office/drawing/2014/main" id="{A9CA6D02-6A3D-AD63-D30E-1D3AB597AE94}"/>
              </a:ext>
            </a:extLst>
          </p:cNvPr>
          <p:cNvPicPr>
            <a:picLocks noChangeAspect="1"/>
          </p:cNvPicPr>
          <p:nvPr/>
        </p:nvPicPr>
        <p:blipFill>
          <a:blip r:embed="rId3"/>
          <a:stretch>
            <a:fillRect/>
          </a:stretch>
        </p:blipFill>
        <p:spPr>
          <a:xfrm>
            <a:off x="2916563" y="2187746"/>
            <a:ext cx="5477639" cy="238158"/>
          </a:xfrm>
          <a:prstGeom prst="rect">
            <a:avLst/>
          </a:prstGeom>
        </p:spPr>
      </p:pic>
      <p:pic>
        <p:nvPicPr>
          <p:cNvPr id="5" name="図 4">
            <a:extLst>
              <a:ext uri="{FF2B5EF4-FFF2-40B4-BE49-F238E27FC236}">
                <a16:creationId xmlns:a16="http://schemas.microsoft.com/office/drawing/2014/main" id="{D94D2316-F078-471A-3195-FCAD766F9FF5}"/>
              </a:ext>
            </a:extLst>
          </p:cNvPr>
          <p:cNvPicPr>
            <a:picLocks noChangeAspect="1"/>
          </p:cNvPicPr>
          <p:nvPr/>
        </p:nvPicPr>
        <p:blipFill>
          <a:blip r:embed="rId4"/>
          <a:stretch>
            <a:fillRect/>
          </a:stretch>
        </p:blipFill>
        <p:spPr>
          <a:xfrm>
            <a:off x="2916563" y="2581005"/>
            <a:ext cx="6982799" cy="285790"/>
          </a:xfrm>
          <a:prstGeom prst="rect">
            <a:avLst/>
          </a:prstGeom>
        </p:spPr>
      </p:pic>
      <p:sp>
        <p:nvSpPr>
          <p:cNvPr id="6" name="四角形: 角を丸くする 5">
            <a:extLst>
              <a:ext uri="{FF2B5EF4-FFF2-40B4-BE49-F238E27FC236}">
                <a16:creationId xmlns:a16="http://schemas.microsoft.com/office/drawing/2014/main" id="{BB01B36C-D9C6-F274-AB95-691934AD73F8}"/>
              </a:ext>
            </a:extLst>
          </p:cNvPr>
          <p:cNvSpPr/>
          <p:nvPr/>
        </p:nvSpPr>
        <p:spPr>
          <a:xfrm>
            <a:off x="956349" y="1717951"/>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87013284-DD6F-2C03-A53C-69B84CEABF82}"/>
              </a:ext>
            </a:extLst>
          </p:cNvPr>
          <p:cNvSpPr/>
          <p:nvPr/>
        </p:nvSpPr>
        <p:spPr>
          <a:xfrm>
            <a:off x="2966826" y="2200918"/>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268B9303-EC8F-03FF-3B7B-E1339FF9E571}"/>
              </a:ext>
            </a:extLst>
          </p:cNvPr>
          <p:cNvSpPr/>
          <p:nvPr/>
        </p:nvSpPr>
        <p:spPr>
          <a:xfrm>
            <a:off x="2966826" y="2641979"/>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EE3A6DA8-3CEB-A4D7-CDEB-8185C9DB5188}"/>
              </a:ext>
            </a:extLst>
          </p:cNvPr>
          <p:cNvCxnSpPr>
            <a:stCxn id="6" idx="2"/>
            <a:endCxn id="4" idx="1"/>
          </p:cNvCxnSpPr>
          <p:nvPr/>
        </p:nvCxnSpPr>
        <p:spPr>
          <a:xfrm rot="16200000" flipH="1">
            <a:off x="2613361" y="2003622"/>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CD929A9B-0D25-D3A8-9126-346AC7716431}"/>
              </a:ext>
            </a:extLst>
          </p:cNvPr>
          <p:cNvCxnSpPr>
            <a:cxnSpLocks/>
            <a:stCxn id="6" idx="2"/>
            <a:endCxn id="5" idx="1"/>
          </p:cNvCxnSpPr>
          <p:nvPr/>
        </p:nvCxnSpPr>
        <p:spPr>
          <a:xfrm rot="16200000" flipH="1">
            <a:off x="2404823" y="2212160"/>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FC4E53AF-076F-9698-AFC6-F628C9910286}"/>
              </a:ext>
            </a:extLst>
          </p:cNvPr>
          <p:cNvPicPr>
            <a:picLocks noChangeAspect="1"/>
          </p:cNvPicPr>
          <p:nvPr/>
        </p:nvPicPr>
        <p:blipFill>
          <a:blip r:embed="rId2"/>
          <a:stretch>
            <a:fillRect/>
          </a:stretch>
        </p:blipFill>
        <p:spPr>
          <a:xfrm>
            <a:off x="956349" y="3352404"/>
            <a:ext cx="3429479" cy="276264"/>
          </a:xfrm>
          <a:prstGeom prst="rect">
            <a:avLst/>
          </a:prstGeom>
        </p:spPr>
      </p:pic>
      <p:pic>
        <p:nvPicPr>
          <p:cNvPr id="12" name="図 11">
            <a:extLst>
              <a:ext uri="{FF2B5EF4-FFF2-40B4-BE49-F238E27FC236}">
                <a16:creationId xmlns:a16="http://schemas.microsoft.com/office/drawing/2014/main" id="{A9069FAB-E5D9-A6A8-F73B-C8844DF37F0C}"/>
              </a:ext>
            </a:extLst>
          </p:cNvPr>
          <p:cNvPicPr>
            <a:picLocks noChangeAspect="1"/>
          </p:cNvPicPr>
          <p:nvPr/>
        </p:nvPicPr>
        <p:blipFill>
          <a:blip r:embed="rId4"/>
          <a:stretch>
            <a:fillRect/>
          </a:stretch>
        </p:blipFill>
        <p:spPr>
          <a:xfrm>
            <a:off x="2916563" y="4264317"/>
            <a:ext cx="6982799" cy="285790"/>
          </a:xfrm>
          <a:prstGeom prst="rect">
            <a:avLst/>
          </a:prstGeom>
        </p:spPr>
      </p:pic>
      <p:sp>
        <p:nvSpPr>
          <p:cNvPr id="13" name="四角形: 角を丸くする 12">
            <a:extLst>
              <a:ext uri="{FF2B5EF4-FFF2-40B4-BE49-F238E27FC236}">
                <a16:creationId xmlns:a16="http://schemas.microsoft.com/office/drawing/2014/main" id="{8D00FE0E-77A6-2703-17C2-2410287BB700}"/>
              </a:ext>
            </a:extLst>
          </p:cNvPr>
          <p:cNvSpPr/>
          <p:nvPr/>
        </p:nvSpPr>
        <p:spPr>
          <a:xfrm>
            <a:off x="956349" y="3401263"/>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BF45ED85-28F3-3AC9-0DB4-619AB52BA79D}"/>
              </a:ext>
            </a:extLst>
          </p:cNvPr>
          <p:cNvSpPr/>
          <p:nvPr/>
        </p:nvSpPr>
        <p:spPr>
          <a:xfrm>
            <a:off x="2966826" y="4325291"/>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B63AEC0D-FBA0-38A9-F85F-D336FE79FF42}"/>
              </a:ext>
            </a:extLst>
          </p:cNvPr>
          <p:cNvCxnSpPr>
            <a:cxnSpLocks/>
            <a:stCxn id="13" idx="2"/>
          </p:cNvCxnSpPr>
          <p:nvPr/>
        </p:nvCxnSpPr>
        <p:spPr>
          <a:xfrm rot="16200000" flipH="1">
            <a:off x="2613361" y="3686934"/>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166A496B-D3D5-C4F5-5874-4C964F7B5452}"/>
              </a:ext>
            </a:extLst>
          </p:cNvPr>
          <p:cNvCxnSpPr>
            <a:cxnSpLocks/>
            <a:stCxn id="13" idx="2"/>
            <a:endCxn id="12" idx="1"/>
          </p:cNvCxnSpPr>
          <p:nvPr/>
        </p:nvCxnSpPr>
        <p:spPr>
          <a:xfrm rot="16200000" flipH="1">
            <a:off x="2404823" y="3895472"/>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7FD89A5-D08E-6E34-B221-71D64056EA22}"/>
              </a:ext>
            </a:extLst>
          </p:cNvPr>
          <p:cNvSpPr txBox="1"/>
          <p:nvPr/>
        </p:nvSpPr>
        <p:spPr>
          <a:xfrm>
            <a:off x="2916563" y="3820277"/>
            <a:ext cx="198002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タイトルが欠測</a:t>
            </a:r>
          </a:p>
        </p:txBody>
      </p:sp>
    </p:spTree>
    <p:extLst>
      <p:ext uri="{BB962C8B-B14F-4D97-AF65-F5344CB8AC3E}">
        <p14:creationId xmlns:p14="http://schemas.microsoft.com/office/powerpoint/2010/main" val="4230842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0BD2648-8E35-8F51-8308-706358FDEA08}"/>
              </a:ext>
            </a:extLst>
          </p:cNvPr>
          <p:cNvSpPr txBox="1"/>
          <p:nvPr/>
        </p:nvSpPr>
        <p:spPr>
          <a:xfrm>
            <a:off x="672860" y="205331"/>
            <a:ext cx="551946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ズレるコーデイングパターン</a:t>
            </a:r>
          </a:p>
        </p:txBody>
      </p:sp>
      <p:sp>
        <p:nvSpPr>
          <p:cNvPr id="3" name="四角形: 角を丸くする 2">
            <a:extLst>
              <a:ext uri="{FF2B5EF4-FFF2-40B4-BE49-F238E27FC236}">
                <a16:creationId xmlns:a16="http://schemas.microsoft.com/office/drawing/2014/main" id="{AE9EBC7B-1416-8BC1-B8C6-9CACF4114898}"/>
              </a:ext>
            </a:extLst>
          </p:cNvPr>
          <p:cNvSpPr/>
          <p:nvPr/>
        </p:nvSpPr>
        <p:spPr>
          <a:xfrm>
            <a:off x="964430" y="955262"/>
            <a:ext cx="454537" cy="222932"/>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67D8874-41D2-DBBD-19C9-FF43C0BD3D8C}"/>
              </a:ext>
            </a:extLst>
          </p:cNvPr>
          <p:cNvSpPr txBox="1"/>
          <p:nvPr/>
        </p:nvSpPr>
        <p:spPr>
          <a:xfrm>
            <a:off x="1470093" y="867742"/>
            <a:ext cx="742543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個別に</a:t>
            </a:r>
            <a:r>
              <a:rPr kumimoji="1" lang="en-US" altLang="ja-JP" sz="2400" dirty="0">
                <a:latin typeface="メイリオ" panose="020B0604030504040204" pitchFamily="50" charset="-128"/>
                <a:ea typeface="メイリオ" panose="020B0604030504040204" pitchFamily="50" charset="-128"/>
              </a:rPr>
              <a:t>path</a:t>
            </a:r>
            <a:r>
              <a:rPr kumimoji="1" lang="ja-JP" altLang="en-US" sz="2400" dirty="0">
                <a:latin typeface="メイリオ" panose="020B0604030504040204" pitchFamily="50" charset="-128"/>
                <a:ea typeface="メイリオ" panose="020B0604030504040204" pitchFamily="50" charset="-128"/>
              </a:rPr>
              <a:t>を定義して</a:t>
            </a:r>
            <a:r>
              <a:rPr kumimoji="1" lang="en-US" altLang="ja-JP" sz="2400" dirty="0">
                <a:latin typeface="メイリオ" panose="020B0604030504040204" pitchFamily="50" charset="-128"/>
                <a:ea typeface="メイリオ" panose="020B0604030504040204" pitchFamily="50" charset="-128"/>
              </a:rPr>
              <a:t>for</a:t>
            </a:r>
            <a:r>
              <a:rPr kumimoji="1" lang="ja-JP" altLang="en-US" sz="2400" dirty="0">
                <a:latin typeface="メイリオ" panose="020B0604030504040204" pitchFamily="50" charset="-128"/>
                <a:ea typeface="メイリオ" panose="020B0604030504040204" pitchFamily="50" charset="-128"/>
              </a:rPr>
              <a:t>文で逐次取り出すとズレる</a:t>
            </a:r>
          </a:p>
        </p:txBody>
      </p:sp>
      <p:pic>
        <p:nvPicPr>
          <p:cNvPr id="5" name="図 4">
            <a:extLst>
              <a:ext uri="{FF2B5EF4-FFF2-40B4-BE49-F238E27FC236}">
                <a16:creationId xmlns:a16="http://schemas.microsoft.com/office/drawing/2014/main" id="{BE43DD32-0D1D-CB72-D7EA-694900E87677}"/>
              </a:ext>
            </a:extLst>
          </p:cNvPr>
          <p:cNvPicPr>
            <a:picLocks noChangeAspect="1"/>
          </p:cNvPicPr>
          <p:nvPr/>
        </p:nvPicPr>
        <p:blipFill>
          <a:blip r:embed="rId2"/>
          <a:stretch>
            <a:fillRect/>
          </a:stretch>
        </p:blipFill>
        <p:spPr>
          <a:xfrm>
            <a:off x="793630" y="1329407"/>
            <a:ext cx="11213737" cy="2298870"/>
          </a:xfrm>
          <a:prstGeom prst="rect">
            <a:avLst/>
          </a:prstGeom>
        </p:spPr>
      </p:pic>
      <p:sp>
        <p:nvSpPr>
          <p:cNvPr id="6" name="四角形: 角を丸くする 5">
            <a:extLst>
              <a:ext uri="{FF2B5EF4-FFF2-40B4-BE49-F238E27FC236}">
                <a16:creationId xmlns:a16="http://schemas.microsoft.com/office/drawing/2014/main" id="{04DB3E3D-3A02-4DCC-7F82-FD26932F1AB7}"/>
              </a:ext>
            </a:extLst>
          </p:cNvPr>
          <p:cNvSpPr/>
          <p:nvPr/>
        </p:nvSpPr>
        <p:spPr>
          <a:xfrm>
            <a:off x="3502269" y="1385871"/>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BB43F6B-00CC-1870-189B-F76BFB1E6107}"/>
              </a:ext>
            </a:extLst>
          </p:cNvPr>
          <p:cNvSpPr/>
          <p:nvPr/>
        </p:nvSpPr>
        <p:spPr>
          <a:xfrm>
            <a:off x="3502268" y="1643939"/>
            <a:ext cx="8366509"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E986248-C4B5-1947-5226-9083A83AFCAA}"/>
              </a:ext>
            </a:extLst>
          </p:cNvPr>
          <p:cNvSpPr/>
          <p:nvPr/>
        </p:nvSpPr>
        <p:spPr>
          <a:xfrm>
            <a:off x="964430" y="3275712"/>
            <a:ext cx="8058800" cy="3858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D64103DC-F648-FFFD-CBF4-A24CB0210124}"/>
              </a:ext>
            </a:extLst>
          </p:cNvPr>
          <p:cNvPicPr>
            <a:picLocks noChangeAspect="1"/>
          </p:cNvPicPr>
          <p:nvPr/>
        </p:nvPicPr>
        <p:blipFill>
          <a:blip r:embed="rId3"/>
          <a:stretch>
            <a:fillRect/>
          </a:stretch>
        </p:blipFill>
        <p:spPr>
          <a:xfrm>
            <a:off x="1120665" y="3837578"/>
            <a:ext cx="3429479" cy="276264"/>
          </a:xfrm>
          <a:prstGeom prst="rect">
            <a:avLst/>
          </a:prstGeom>
        </p:spPr>
      </p:pic>
      <p:pic>
        <p:nvPicPr>
          <p:cNvPr id="11" name="図 10">
            <a:extLst>
              <a:ext uri="{FF2B5EF4-FFF2-40B4-BE49-F238E27FC236}">
                <a16:creationId xmlns:a16="http://schemas.microsoft.com/office/drawing/2014/main" id="{49DFD07A-7083-BCAD-184E-77A97ECA2B33}"/>
              </a:ext>
            </a:extLst>
          </p:cNvPr>
          <p:cNvPicPr>
            <a:picLocks noChangeAspect="1"/>
          </p:cNvPicPr>
          <p:nvPr/>
        </p:nvPicPr>
        <p:blipFill>
          <a:blip r:embed="rId4"/>
          <a:stretch>
            <a:fillRect/>
          </a:stretch>
        </p:blipFill>
        <p:spPr>
          <a:xfrm>
            <a:off x="3080879" y="4356232"/>
            <a:ext cx="5477639" cy="238158"/>
          </a:xfrm>
          <a:prstGeom prst="rect">
            <a:avLst/>
          </a:prstGeom>
        </p:spPr>
      </p:pic>
      <p:pic>
        <p:nvPicPr>
          <p:cNvPr id="12" name="図 11">
            <a:extLst>
              <a:ext uri="{FF2B5EF4-FFF2-40B4-BE49-F238E27FC236}">
                <a16:creationId xmlns:a16="http://schemas.microsoft.com/office/drawing/2014/main" id="{7C992124-F769-55A1-BA24-9E265CD81CC2}"/>
              </a:ext>
            </a:extLst>
          </p:cNvPr>
          <p:cNvPicPr>
            <a:picLocks noChangeAspect="1"/>
          </p:cNvPicPr>
          <p:nvPr/>
        </p:nvPicPr>
        <p:blipFill>
          <a:blip r:embed="rId5"/>
          <a:stretch>
            <a:fillRect/>
          </a:stretch>
        </p:blipFill>
        <p:spPr>
          <a:xfrm>
            <a:off x="3080879" y="4749491"/>
            <a:ext cx="6982799" cy="285790"/>
          </a:xfrm>
          <a:prstGeom prst="rect">
            <a:avLst/>
          </a:prstGeom>
        </p:spPr>
      </p:pic>
      <p:sp>
        <p:nvSpPr>
          <p:cNvPr id="14" name="四角形: 角を丸くする 13">
            <a:extLst>
              <a:ext uri="{FF2B5EF4-FFF2-40B4-BE49-F238E27FC236}">
                <a16:creationId xmlns:a16="http://schemas.microsoft.com/office/drawing/2014/main" id="{861C419C-C294-09A7-E2EF-82BCCADE9792}"/>
              </a:ext>
            </a:extLst>
          </p:cNvPr>
          <p:cNvSpPr/>
          <p:nvPr/>
        </p:nvSpPr>
        <p:spPr>
          <a:xfrm>
            <a:off x="3131142" y="4369404"/>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C1566543-9A75-60F2-5A37-21A0F09FDEBF}"/>
              </a:ext>
            </a:extLst>
          </p:cNvPr>
          <p:cNvSpPr/>
          <p:nvPr/>
        </p:nvSpPr>
        <p:spPr>
          <a:xfrm>
            <a:off x="3131142" y="4810465"/>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C8C2C0C9-D41B-A49A-C6F4-898944701A49}"/>
              </a:ext>
            </a:extLst>
          </p:cNvPr>
          <p:cNvCxnSpPr>
            <a:cxnSpLocks/>
            <a:endCxn id="11" idx="1"/>
          </p:cNvCxnSpPr>
          <p:nvPr/>
        </p:nvCxnSpPr>
        <p:spPr>
          <a:xfrm rot="16200000" flipH="1">
            <a:off x="2777677" y="4172108"/>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7C828DC4-FF6C-CAF3-4D7D-1BFBE650BEEF}"/>
              </a:ext>
            </a:extLst>
          </p:cNvPr>
          <p:cNvCxnSpPr>
            <a:cxnSpLocks/>
            <a:endCxn id="12" idx="1"/>
          </p:cNvCxnSpPr>
          <p:nvPr/>
        </p:nvCxnSpPr>
        <p:spPr>
          <a:xfrm rot="16200000" flipH="1">
            <a:off x="2569139" y="4380646"/>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CC87C68F-DD07-BABE-561E-AEA6C7665FC8}"/>
              </a:ext>
            </a:extLst>
          </p:cNvPr>
          <p:cNvPicPr>
            <a:picLocks noChangeAspect="1"/>
          </p:cNvPicPr>
          <p:nvPr/>
        </p:nvPicPr>
        <p:blipFill>
          <a:blip r:embed="rId3"/>
          <a:stretch>
            <a:fillRect/>
          </a:stretch>
        </p:blipFill>
        <p:spPr>
          <a:xfrm>
            <a:off x="1120665" y="5520890"/>
            <a:ext cx="3429479" cy="276264"/>
          </a:xfrm>
          <a:prstGeom prst="rect">
            <a:avLst/>
          </a:prstGeom>
        </p:spPr>
      </p:pic>
      <p:pic>
        <p:nvPicPr>
          <p:cNvPr id="19" name="図 18">
            <a:extLst>
              <a:ext uri="{FF2B5EF4-FFF2-40B4-BE49-F238E27FC236}">
                <a16:creationId xmlns:a16="http://schemas.microsoft.com/office/drawing/2014/main" id="{2A480343-B8C9-A47E-55D2-F37519DDF72A}"/>
              </a:ext>
            </a:extLst>
          </p:cNvPr>
          <p:cNvPicPr>
            <a:picLocks noChangeAspect="1"/>
          </p:cNvPicPr>
          <p:nvPr/>
        </p:nvPicPr>
        <p:blipFill>
          <a:blip r:embed="rId5"/>
          <a:stretch>
            <a:fillRect/>
          </a:stretch>
        </p:blipFill>
        <p:spPr>
          <a:xfrm>
            <a:off x="3080879" y="6432803"/>
            <a:ext cx="6982799" cy="285790"/>
          </a:xfrm>
          <a:prstGeom prst="rect">
            <a:avLst/>
          </a:prstGeom>
        </p:spPr>
      </p:pic>
      <p:sp>
        <p:nvSpPr>
          <p:cNvPr id="21" name="四角形: 角を丸くする 20">
            <a:extLst>
              <a:ext uri="{FF2B5EF4-FFF2-40B4-BE49-F238E27FC236}">
                <a16:creationId xmlns:a16="http://schemas.microsoft.com/office/drawing/2014/main" id="{3242ADFA-230A-B909-966A-0303118177CB}"/>
              </a:ext>
            </a:extLst>
          </p:cNvPr>
          <p:cNvSpPr/>
          <p:nvPr/>
        </p:nvSpPr>
        <p:spPr>
          <a:xfrm>
            <a:off x="3131142" y="6493777"/>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コネクタ: カギ線 21">
            <a:extLst>
              <a:ext uri="{FF2B5EF4-FFF2-40B4-BE49-F238E27FC236}">
                <a16:creationId xmlns:a16="http://schemas.microsoft.com/office/drawing/2014/main" id="{A74A87D7-20C0-A4A7-3748-435869BB6556}"/>
              </a:ext>
            </a:extLst>
          </p:cNvPr>
          <p:cNvCxnSpPr>
            <a:cxnSpLocks/>
          </p:cNvCxnSpPr>
          <p:nvPr/>
        </p:nvCxnSpPr>
        <p:spPr>
          <a:xfrm rot="16200000" flipH="1">
            <a:off x="2777677" y="5855420"/>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10C37E4F-1B82-5F79-B6CD-12B87CB953E9}"/>
              </a:ext>
            </a:extLst>
          </p:cNvPr>
          <p:cNvCxnSpPr>
            <a:cxnSpLocks/>
            <a:endCxn id="19" idx="1"/>
          </p:cNvCxnSpPr>
          <p:nvPr/>
        </p:nvCxnSpPr>
        <p:spPr>
          <a:xfrm rot="16200000" flipH="1">
            <a:off x="2569139" y="6063958"/>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8F5B931D-09A3-9617-2670-25BAC60ED358}"/>
              </a:ext>
            </a:extLst>
          </p:cNvPr>
          <p:cNvSpPr txBox="1"/>
          <p:nvPr/>
        </p:nvSpPr>
        <p:spPr>
          <a:xfrm>
            <a:off x="3080879" y="5988763"/>
            <a:ext cx="198002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タイトルが欠測</a:t>
            </a:r>
          </a:p>
        </p:txBody>
      </p:sp>
      <p:sp>
        <p:nvSpPr>
          <p:cNvPr id="25" name="テキスト ボックス 24">
            <a:extLst>
              <a:ext uri="{FF2B5EF4-FFF2-40B4-BE49-F238E27FC236}">
                <a16:creationId xmlns:a16="http://schemas.microsoft.com/office/drawing/2014/main" id="{E3F9D85E-BB4D-D91F-B0C4-1853E65F85A3}"/>
              </a:ext>
            </a:extLst>
          </p:cNvPr>
          <p:cNvSpPr txBox="1"/>
          <p:nvPr/>
        </p:nvSpPr>
        <p:spPr>
          <a:xfrm>
            <a:off x="1042068" y="5131589"/>
            <a:ext cx="3627916"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a:latin typeface="メイリオ" panose="020B0604030504040204" pitchFamily="50" charset="-128"/>
                <a:ea typeface="メイリオ" panose="020B0604030504040204" pitchFamily="50" charset="-128"/>
              </a:rPr>
              <a:t>title</a:t>
            </a:r>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body</a:t>
            </a:r>
            <a:endParaRPr kumimoji="1" lang="ja-JP" altLang="en-US" sz="2400"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95289DEC-00AE-9512-748E-4523BFA1BE30}"/>
              </a:ext>
            </a:extLst>
          </p:cNvPr>
          <p:cNvSpPr txBox="1"/>
          <p:nvPr/>
        </p:nvSpPr>
        <p:spPr>
          <a:xfrm>
            <a:off x="1108464" y="3496834"/>
            <a:ext cx="3627916"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a:latin typeface="メイリオ" panose="020B0604030504040204" pitchFamily="50" charset="-128"/>
                <a:ea typeface="メイリオ" panose="020B0604030504040204" pitchFamily="50" charset="-128"/>
              </a:rPr>
              <a:t>title</a:t>
            </a:r>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body</a:t>
            </a:r>
            <a:endParaRPr kumimoji="1" lang="ja-JP" altLang="en-US" sz="2400" dirty="0">
              <a:latin typeface="メイリオ" panose="020B0604030504040204" pitchFamily="50" charset="-128"/>
              <a:ea typeface="メイリオ" panose="020B0604030504040204" pitchFamily="50" charset="-128"/>
            </a:endParaRPr>
          </a:p>
        </p:txBody>
      </p:sp>
      <p:pic>
        <p:nvPicPr>
          <p:cNvPr id="27" name="図 26">
            <a:extLst>
              <a:ext uri="{FF2B5EF4-FFF2-40B4-BE49-F238E27FC236}">
                <a16:creationId xmlns:a16="http://schemas.microsoft.com/office/drawing/2014/main" id="{CB548A78-9F01-F41D-90CF-A30F80DBA7AC}"/>
              </a:ext>
            </a:extLst>
          </p:cNvPr>
          <p:cNvPicPr>
            <a:picLocks noChangeAspect="1"/>
          </p:cNvPicPr>
          <p:nvPr/>
        </p:nvPicPr>
        <p:blipFill>
          <a:blip r:embed="rId4"/>
          <a:stretch>
            <a:fillRect/>
          </a:stretch>
        </p:blipFill>
        <p:spPr>
          <a:xfrm>
            <a:off x="5769435" y="5995134"/>
            <a:ext cx="5477639" cy="238158"/>
          </a:xfrm>
          <a:prstGeom prst="rect">
            <a:avLst/>
          </a:prstGeom>
        </p:spPr>
      </p:pic>
      <p:sp>
        <p:nvSpPr>
          <p:cNvPr id="28" name="四角形: 角を丸くする 27">
            <a:extLst>
              <a:ext uri="{FF2B5EF4-FFF2-40B4-BE49-F238E27FC236}">
                <a16:creationId xmlns:a16="http://schemas.microsoft.com/office/drawing/2014/main" id="{97E2316F-DEB8-E7BF-6B7E-5B7213C05886}"/>
              </a:ext>
            </a:extLst>
          </p:cNvPr>
          <p:cNvSpPr/>
          <p:nvPr/>
        </p:nvSpPr>
        <p:spPr>
          <a:xfrm>
            <a:off x="5819698" y="6008306"/>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 28">
            <a:extLst>
              <a:ext uri="{FF2B5EF4-FFF2-40B4-BE49-F238E27FC236}">
                <a16:creationId xmlns:a16="http://schemas.microsoft.com/office/drawing/2014/main" id="{045B3E1B-C3EF-4197-70B2-45C0C8D7FBB5}"/>
              </a:ext>
            </a:extLst>
          </p:cNvPr>
          <p:cNvSpPr/>
          <p:nvPr/>
        </p:nvSpPr>
        <p:spPr>
          <a:xfrm>
            <a:off x="5104142" y="5920659"/>
            <a:ext cx="465826" cy="40011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8C7F9CA8-88EF-C294-F027-5C82CDE1F713}"/>
              </a:ext>
            </a:extLst>
          </p:cNvPr>
          <p:cNvSpPr txBox="1"/>
          <p:nvPr/>
        </p:nvSpPr>
        <p:spPr>
          <a:xfrm>
            <a:off x="5917744" y="5554073"/>
            <a:ext cx="4992072" cy="461665"/>
          </a:xfrm>
          <a:prstGeom prst="rect">
            <a:avLst/>
          </a:prstGeom>
          <a:noFill/>
        </p:spPr>
        <p:txBody>
          <a:bodyPr wrap="none" rtlCol="0">
            <a:spAutoFit/>
          </a:bodyPr>
          <a:lstStyle/>
          <a:p>
            <a:pPr algn="l"/>
            <a:r>
              <a:rPr kumimoji="1" lang="en-US" altLang="ja-JP" sz="2400" dirty="0">
                <a:solidFill>
                  <a:srgbClr val="FF0000"/>
                </a:solidFill>
                <a:latin typeface="メイリオ" panose="020B0604030504040204" pitchFamily="50" charset="-128"/>
                <a:ea typeface="メイリオ" panose="020B0604030504040204" pitchFamily="50" charset="-128"/>
              </a:rPr>
              <a:t>3</a:t>
            </a:r>
            <a:r>
              <a:rPr kumimoji="1" lang="ja-JP" altLang="en-US" sz="2400" dirty="0">
                <a:solidFill>
                  <a:srgbClr val="FF0000"/>
                </a:solidFill>
                <a:latin typeface="メイリオ" panose="020B0604030504040204" pitchFamily="50" charset="-128"/>
                <a:ea typeface="メイリオ" panose="020B0604030504040204" pitchFamily="50" charset="-128"/>
              </a:rPr>
              <a:t>つ目の口コミのタイトルが入る！</a:t>
            </a:r>
          </a:p>
        </p:txBody>
      </p:sp>
    </p:spTree>
    <p:extLst>
      <p:ext uri="{BB962C8B-B14F-4D97-AF65-F5344CB8AC3E}">
        <p14:creationId xmlns:p14="http://schemas.microsoft.com/office/powerpoint/2010/main" val="2593305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E0ACC3A-E35A-A40E-4549-36C81A44041C}"/>
              </a:ext>
            </a:extLst>
          </p:cNvPr>
          <p:cNvSpPr txBox="1"/>
          <p:nvPr/>
        </p:nvSpPr>
        <p:spPr>
          <a:xfrm>
            <a:off x="964276" y="368597"/>
            <a:ext cx="592982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ズレないコーディングパターン</a:t>
            </a:r>
          </a:p>
        </p:txBody>
      </p:sp>
      <p:pic>
        <p:nvPicPr>
          <p:cNvPr id="4" name="図 3">
            <a:extLst>
              <a:ext uri="{FF2B5EF4-FFF2-40B4-BE49-F238E27FC236}">
                <a16:creationId xmlns:a16="http://schemas.microsoft.com/office/drawing/2014/main" id="{66553EB8-AC82-D2D4-C71E-C91CD605C283}"/>
              </a:ext>
            </a:extLst>
          </p:cNvPr>
          <p:cNvPicPr>
            <a:picLocks noChangeAspect="1"/>
          </p:cNvPicPr>
          <p:nvPr/>
        </p:nvPicPr>
        <p:blipFill>
          <a:blip r:embed="rId2"/>
          <a:stretch>
            <a:fillRect/>
          </a:stretch>
        </p:blipFill>
        <p:spPr>
          <a:xfrm>
            <a:off x="965015" y="1790803"/>
            <a:ext cx="7600895" cy="1103032"/>
          </a:xfrm>
          <a:prstGeom prst="rect">
            <a:avLst/>
          </a:prstGeom>
        </p:spPr>
      </p:pic>
      <p:sp>
        <p:nvSpPr>
          <p:cNvPr id="6" name="四角形: 角を丸くする 5">
            <a:extLst>
              <a:ext uri="{FF2B5EF4-FFF2-40B4-BE49-F238E27FC236}">
                <a16:creationId xmlns:a16="http://schemas.microsoft.com/office/drawing/2014/main" id="{FB42FF40-E4F6-9866-CD41-64E96F98C631}"/>
              </a:ext>
            </a:extLst>
          </p:cNvPr>
          <p:cNvSpPr/>
          <p:nvPr/>
        </p:nvSpPr>
        <p:spPr>
          <a:xfrm>
            <a:off x="4123000" y="1791355"/>
            <a:ext cx="4297081"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5E6D52C-CE95-C9DB-1E17-159AA6DCF9D9}"/>
              </a:ext>
            </a:extLst>
          </p:cNvPr>
          <p:cNvPicPr>
            <a:picLocks noChangeAspect="1"/>
          </p:cNvPicPr>
          <p:nvPr/>
        </p:nvPicPr>
        <p:blipFill>
          <a:blip r:embed="rId3"/>
          <a:stretch>
            <a:fillRect/>
          </a:stretch>
        </p:blipFill>
        <p:spPr>
          <a:xfrm>
            <a:off x="982228" y="3608388"/>
            <a:ext cx="3429479" cy="276264"/>
          </a:xfrm>
          <a:prstGeom prst="rect">
            <a:avLst/>
          </a:prstGeom>
        </p:spPr>
      </p:pic>
      <p:pic>
        <p:nvPicPr>
          <p:cNvPr id="8" name="図 7">
            <a:extLst>
              <a:ext uri="{FF2B5EF4-FFF2-40B4-BE49-F238E27FC236}">
                <a16:creationId xmlns:a16="http://schemas.microsoft.com/office/drawing/2014/main" id="{AA4B8DB3-42A2-C65B-9C9D-8B90DE0B37DB}"/>
              </a:ext>
            </a:extLst>
          </p:cNvPr>
          <p:cNvPicPr>
            <a:picLocks noChangeAspect="1"/>
          </p:cNvPicPr>
          <p:nvPr/>
        </p:nvPicPr>
        <p:blipFill>
          <a:blip r:embed="rId4"/>
          <a:stretch>
            <a:fillRect/>
          </a:stretch>
        </p:blipFill>
        <p:spPr>
          <a:xfrm>
            <a:off x="2942442" y="4127042"/>
            <a:ext cx="5477639" cy="238158"/>
          </a:xfrm>
          <a:prstGeom prst="rect">
            <a:avLst/>
          </a:prstGeom>
        </p:spPr>
      </p:pic>
      <p:pic>
        <p:nvPicPr>
          <p:cNvPr id="9" name="図 8">
            <a:extLst>
              <a:ext uri="{FF2B5EF4-FFF2-40B4-BE49-F238E27FC236}">
                <a16:creationId xmlns:a16="http://schemas.microsoft.com/office/drawing/2014/main" id="{542136B6-398E-DE5B-1969-05A774DB1657}"/>
              </a:ext>
            </a:extLst>
          </p:cNvPr>
          <p:cNvPicPr>
            <a:picLocks noChangeAspect="1"/>
          </p:cNvPicPr>
          <p:nvPr/>
        </p:nvPicPr>
        <p:blipFill>
          <a:blip r:embed="rId5"/>
          <a:stretch>
            <a:fillRect/>
          </a:stretch>
        </p:blipFill>
        <p:spPr>
          <a:xfrm>
            <a:off x="2942442" y="4520301"/>
            <a:ext cx="6982799" cy="285790"/>
          </a:xfrm>
          <a:prstGeom prst="rect">
            <a:avLst/>
          </a:prstGeom>
        </p:spPr>
      </p:pic>
      <p:sp>
        <p:nvSpPr>
          <p:cNvPr id="10" name="四角形: 角を丸くする 9">
            <a:extLst>
              <a:ext uri="{FF2B5EF4-FFF2-40B4-BE49-F238E27FC236}">
                <a16:creationId xmlns:a16="http://schemas.microsoft.com/office/drawing/2014/main" id="{2ED05AAC-980E-F485-0E1E-0F5A55B1A75B}"/>
              </a:ext>
            </a:extLst>
          </p:cNvPr>
          <p:cNvSpPr/>
          <p:nvPr/>
        </p:nvSpPr>
        <p:spPr>
          <a:xfrm>
            <a:off x="982228" y="3657247"/>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315CABF2-5756-7170-602F-53DBBC239A27}"/>
              </a:ext>
            </a:extLst>
          </p:cNvPr>
          <p:cNvSpPr/>
          <p:nvPr/>
        </p:nvSpPr>
        <p:spPr>
          <a:xfrm>
            <a:off x="2992705" y="4140214"/>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A14EB9C1-15E7-0691-00AB-561C5FA4B30D}"/>
              </a:ext>
            </a:extLst>
          </p:cNvPr>
          <p:cNvSpPr/>
          <p:nvPr/>
        </p:nvSpPr>
        <p:spPr>
          <a:xfrm>
            <a:off x="2992705" y="4581275"/>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63BE696C-0D85-EB9F-0C06-D08EC8045A9B}"/>
              </a:ext>
            </a:extLst>
          </p:cNvPr>
          <p:cNvCxnSpPr>
            <a:stCxn id="10" idx="2"/>
            <a:endCxn id="8" idx="1"/>
          </p:cNvCxnSpPr>
          <p:nvPr/>
        </p:nvCxnSpPr>
        <p:spPr>
          <a:xfrm rot="16200000" flipH="1">
            <a:off x="2639240" y="3942918"/>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F2882C6F-9020-1F21-A27E-D83A178AFD3E}"/>
              </a:ext>
            </a:extLst>
          </p:cNvPr>
          <p:cNvCxnSpPr>
            <a:cxnSpLocks/>
            <a:stCxn id="10" idx="2"/>
            <a:endCxn id="9" idx="1"/>
          </p:cNvCxnSpPr>
          <p:nvPr/>
        </p:nvCxnSpPr>
        <p:spPr>
          <a:xfrm rot="16200000" flipH="1">
            <a:off x="2430702" y="4151456"/>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68310A14-EBCC-7D6C-C439-6BFE31EBECFE}"/>
              </a:ext>
            </a:extLst>
          </p:cNvPr>
          <p:cNvPicPr>
            <a:picLocks noChangeAspect="1"/>
          </p:cNvPicPr>
          <p:nvPr/>
        </p:nvPicPr>
        <p:blipFill>
          <a:blip r:embed="rId3"/>
          <a:stretch>
            <a:fillRect/>
          </a:stretch>
        </p:blipFill>
        <p:spPr>
          <a:xfrm>
            <a:off x="982228" y="5291700"/>
            <a:ext cx="3429479" cy="276264"/>
          </a:xfrm>
          <a:prstGeom prst="rect">
            <a:avLst/>
          </a:prstGeom>
        </p:spPr>
      </p:pic>
      <p:pic>
        <p:nvPicPr>
          <p:cNvPr id="17" name="図 16">
            <a:extLst>
              <a:ext uri="{FF2B5EF4-FFF2-40B4-BE49-F238E27FC236}">
                <a16:creationId xmlns:a16="http://schemas.microsoft.com/office/drawing/2014/main" id="{DCBF4C4D-06B5-663A-E64A-9C62BF8539D9}"/>
              </a:ext>
            </a:extLst>
          </p:cNvPr>
          <p:cNvPicPr>
            <a:picLocks noChangeAspect="1"/>
          </p:cNvPicPr>
          <p:nvPr/>
        </p:nvPicPr>
        <p:blipFill>
          <a:blip r:embed="rId5"/>
          <a:stretch>
            <a:fillRect/>
          </a:stretch>
        </p:blipFill>
        <p:spPr>
          <a:xfrm>
            <a:off x="2942442" y="6203613"/>
            <a:ext cx="6982799" cy="285790"/>
          </a:xfrm>
          <a:prstGeom prst="rect">
            <a:avLst/>
          </a:prstGeom>
        </p:spPr>
      </p:pic>
      <p:sp>
        <p:nvSpPr>
          <p:cNvPr id="18" name="四角形: 角を丸くする 17">
            <a:extLst>
              <a:ext uri="{FF2B5EF4-FFF2-40B4-BE49-F238E27FC236}">
                <a16:creationId xmlns:a16="http://schemas.microsoft.com/office/drawing/2014/main" id="{A4F27445-B8A4-EDB0-46D3-3DA52C7B7EAD}"/>
              </a:ext>
            </a:extLst>
          </p:cNvPr>
          <p:cNvSpPr/>
          <p:nvPr/>
        </p:nvSpPr>
        <p:spPr>
          <a:xfrm>
            <a:off x="982228" y="5340559"/>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F82C6204-9944-C3CF-953B-9583DF3EEB8D}"/>
              </a:ext>
            </a:extLst>
          </p:cNvPr>
          <p:cNvSpPr/>
          <p:nvPr/>
        </p:nvSpPr>
        <p:spPr>
          <a:xfrm>
            <a:off x="2992705" y="6264587"/>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コネクタ: カギ線 20">
            <a:extLst>
              <a:ext uri="{FF2B5EF4-FFF2-40B4-BE49-F238E27FC236}">
                <a16:creationId xmlns:a16="http://schemas.microsoft.com/office/drawing/2014/main" id="{BD0C1ED5-ADC0-3E22-718D-90D9C072EFC3}"/>
              </a:ext>
            </a:extLst>
          </p:cNvPr>
          <p:cNvCxnSpPr>
            <a:cxnSpLocks/>
            <a:stCxn id="18" idx="2"/>
          </p:cNvCxnSpPr>
          <p:nvPr/>
        </p:nvCxnSpPr>
        <p:spPr>
          <a:xfrm rot="16200000" flipH="1">
            <a:off x="2639240" y="5626230"/>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F4B53FA4-71E4-EEBC-FFDA-E57201715BB9}"/>
              </a:ext>
            </a:extLst>
          </p:cNvPr>
          <p:cNvCxnSpPr>
            <a:cxnSpLocks/>
            <a:stCxn id="18" idx="2"/>
            <a:endCxn id="17" idx="1"/>
          </p:cNvCxnSpPr>
          <p:nvPr/>
        </p:nvCxnSpPr>
        <p:spPr>
          <a:xfrm rot="16200000" flipH="1">
            <a:off x="2430702" y="5834768"/>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DBA21E88-89B1-8D7F-5AB6-73526BED846D}"/>
              </a:ext>
            </a:extLst>
          </p:cNvPr>
          <p:cNvSpPr txBox="1"/>
          <p:nvPr/>
        </p:nvSpPr>
        <p:spPr>
          <a:xfrm>
            <a:off x="2942442" y="5759573"/>
            <a:ext cx="198002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タイトルが欠測</a:t>
            </a:r>
          </a:p>
        </p:txBody>
      </p:sp>
      <p:sp>
        <p:nvSpPr>
          <p:cNvPr id="24" name="テキスト ボックス 23">
            <a:extLst>
              <a:ext uri="{FF2B5EF4-FFF2-40B4-BE49-F238E27FC236}">
                <a16:creationId xmlns:a16="http://schemas.microsoft.com/office/drawing/2014/main" id="{A41BBBA0-CD1B-802C-8308-B76935A8D809}"/>
              </a:ext>
            </a:extLst>
          </p:cNvPr>
          <p:cNvSpPr txBox="1"/>
          <p:nvPr/>
        </p:nvSpPr>
        <p:spPr>
          <a:xfrm>
            <a:off x="903631" y="4902399"/>
            <a:ext cx="3320140"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err="1">
                <a:latin typeface="メイリオ" panose="020B0604030504040204" pitchFamily="50" charset="-128"/>
                <a:ea typeface="メイリオ" panose="020B0604030504040204" pitchFamily="50" charset="-128"/>
              </a:rPr>
              <a:t>titlebody</a:t>
            </a:r>
            <a:endParaRPr kumimoji="1" lang="ja-JP" altLang="en-US" sz="2400"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3BC57041-6CFC-C15F-5134-514AD90B6227}"/>
              </a:ext>
            </a:extLst>
          </p:cNvPr>
          <p:cNvSpPr txBox="1"/>
          <p:nvPr/>
        </p:nvSpPr>
        <p:spPr>
          <a:xfrm>
            <a:off x="970027" y="3267644"/>
            <a:ext cx="3320140"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err="1">
                <a:latin typeface="メイリオ" panose="020B0604030504040204" pitchFamily="50" charset="-128"/>
                <a:ea typeface="メイリオ" panose="020B0604030504040204" pitchFamily="50" charset="-128"/>
              </a:rPr>
              <a:t>titlebody</a:t>
            </a:r>
            <a:endParaRPr kumimoji="1" lang="ja-JP" altLang="en-US" sz="2400" dirty="0">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E00DDF30-E30F-A403-095E-90177D24DC99}"/>
              </a:ext>
            </a:extLst>
          </p:cNvPr>
          <p:cNvSpPr/>
          <p:nvPr/>
        </p:nvSpPr>
        <p:spPr>
          <a:xfrm>
            <a:off x="965015" y="2410593"/>
            <a:ext cx="3957455" cy="4938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コネクタ: カギ線 27">
            <a:extLst>
              <a:ext uri="{FF2B5EF4-FFF2-40B4-BE49-F238E27FC236}">
                <a16:creationId xmlns:a16="http://schemas.microsoft.com/office/drawing/2014/main" id="{7E8FB4BE-433C-9C29-D482-A1BD117539D4}"/>
              </a:ext>
            </a:extLst>
          </p:cNvPr>
          <p:cNvCxnSpPr>
            <a:stCxn id="26" idx="1"/>
            <a:endCxn id="10" idx="1"/>
          </p:cNvCxnSpPr>
          <p:nvPr/>
        </p:nvCxnSpPr>
        <p:spPr>
          <a:xfrm rot="10800000" flipH="1" flipV="1">
            <a:off x="965014" y="2657495"/>
            <a:ext cx="17213" cy="1133373"/>
          </a:xfrm>
          <a:prstGeom prst="bentConnector3">
            <a:avLst>
              <a:gd name="adj1" fmla="val -2438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3B2A9654-10BF-E0C8-F834-4CED55D901A8}"/>
              </a:ext>
            </a:extLst>
          </p:cNvPr>
          <p:cNvCxnSpPr>
            <a:cxnSpLocks/>
            <a:stCxn id="26" idx="1"/>
            <a:endCxn id="18" idx="1"/>
          </p:cNvCxnSpPr>
          <p:nvPr/>
        </p:nvCxnSpPr>
        <p:spPr>
          <a:xfrm rot="10800000" flipH="1" flipV="1">
            <a:off x="965014" y="2657495"/>
            <a:ext cx="17213" cy="2816685"/>
          </a:xfrm>
          <a:prstGeom prst="bentConnector3">
            <a:avLst>
              <a:gd name="adj1" fmla="val -2438808"/>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71B19957-8189-82E1-3BBF-AFF8ED497397}"/>
              </a:ext>
            </a:extLst>
          </p:cNvPr>
          <p:cNvSpPr/>
          <p:nvPr/>
        </p:nvSpPr>
        <p:spPr>
          <a:xfrm>
            <a:off x="9986566" y="4074334"/>
            <a:ext cx="154589" cy="828065"/>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右大かっこ 34">
            <a:extLst>
              <a:ext uri="{FF2B5EF4-FFF2-40B4-BE49-F238E27FC236}">
                <a16:creationId xmlns:a16="http://schemas.microsoft.com/office/drawing/2014/main" id="{E1F3157C-2B71-1744-6B94-374CF149EA5D}"/>
              </a:ext>
            </a:extLst>
          </p:cNvPr>
          <p:cNvSpPr/>
          <p:nvPr/>
        </p:nvSpPr>
        <p:spPr>
          <a:xfrm>
            <a:off x="10038218" y="5687512"/>
            <a:ext cx="154589" cy="828065"/>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38053C6-3926-0609-E2A7-74A408166CA6}"/>
              </a:ext>
            </a:extLst>
          </p:cNvPr>
          <p:cNvSpPr txBox="1"/>
          <p:nvPr/>
        </p:nvSpPr>
        <p:spPr>
          <a:xfrm>
            <a:off x="10281827" y="4663196"/>
            <a:ext cx="1652037" cy="1200329"/>
          </a:xfrm>
          <a:prstGeom prst="rect">
            <a:avLst/>
          </a:prstGeom>
          <a:noFill/>
        </p:spPr>
        <p:txBody>
          <a:bodyPr wrap="square" rtlCol="0">
            <a:spAutoFit/>
          </a:bodyPr>
          <a:lstStyle/>
          <a:p>
            <a:pPr algn="l"/>
            <a:r>
              <a:rPr kumimoji="1" lang="ja-JP" altLang="en-US" dirty="0">
                <a:solidFill>
                  <a:srgbClr val="FF0000"/>
                </a:solidFill>
                <a:latin typeface="メイリオ" panose="020B0604030504040204" pitchFamily="50" charset="-128"/>
                <a:ea typeface="メイリオ" panose="020B0604030504040204" pitchFamily="50" charset="-128"/>
              </a:rPr>
              <a:t>同じ口コミ内の情報という対応関係が崩れない</a:t>
            </a:r>
          </a:p>
        </p:txBody>
      </p:sp>
      <p:sp>
        <p:nvSpPr>
          <p:cNvPr id="37" name="四角形: 角を丸くする 36">
            <a:extLst>
              <a:ext uri="{FF2B5EF4-FFF2-40B4-BE49-F238E27FC236}">
                <a16:creationId xmlns:a16="http://schemas.microsoft.com/office/drawing/2014/main" id="{FC19D395-9E13-E179-10B5-B941E539CD54}"/>
              </a:ext>
            </a:extLst>
          </p:cNvPr>
          <p:cNvSpPr/>
          <p:nvPr/>
        </p:nvSpPr>
        <p:spPr>
          <a:xfrm>
            <a:off x="1175148" y="1043901"/>
            <a:ext cx="454537" cy="230997"/>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BDA0285-D356-0B57-A662-CB96A963AAE8}"/>
              </a:ext>
            </a:extLst>
          </p:cNvPr>
          <p:cNvSpPr txBox="1"/>
          <p:nvPr/>
        </p:nvSpPr>
        <p:spPr>
          <a:xfrm>
            <a:off x="1629685" y="928568"/>
            <a:ext cx="742543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を</a:t>
            </a:r>
            <a:r>
              <a:rPr kumimoji="1" lang="en-US" altLang="ja-JP" sz="2400" dirty="0">
                <a:latin typeface="メイリオ" panose="020B0604030504040204" pitchFamily="50" charset="-128"/>
                <a:ea typeface="メイリオ" panose="020B0604030504040204" pitchFamily="50" charset="-128"/>
              </a:rPr>
              <a:t>path</a:t>
            </a:r>
            <a:r>
              <a:rPr kumimoji="1" lang="ja-JP" altLang="en-US" sz="2400" dirty="0">
                <a:latin typeface="メイリオ" panose="020B0604030504040204" pitchFamily="50" charset="-128"/>
                <a:ea typeface="メイリオ" panose="020B0604030504040204" pitchFamily="50" charset="-128"/>
              </a:rPr>
              <a:t>に定義して、</a:t>
            </a:r>
            <a:r>
              <a:rPr kumimoji="1" lang="en-US" altLang="ja-JP" sz="2400" dirty="0">
                <a:latin typeface="メイリオ" panose="020B0604030504040204" pitchFamily="50" charset="-128"/>
                <a:ea typeface="メイリオ" panose="020B0604030504040204" pitchFamily="50" charset="-128"/>
              </a:rPr>
              <a:t>for</a:t>
            </a:r>
            <a:r>
              <a:rPr kumimoji="1" lang="ja-JP" altLang="en-US" sz="2400" dirty="0">
                <a:latin typeface="メイリオ" panose="020B0604030504040204" pitchFamily="50" charset="-128"/>
                <a:ea typeface="メイリオ" panose="020B0604030504040204" pitchFamily="50" charset="-128"/>
              </a:rPr>
              <a:t>文で逐次取り出すとズレない</a:t>
            </a:r>
          </a:p>
        </p:txBody>
      </p:sp>
    </p:spTree>
    <p:extLst>
      <p:ext uri="{BB962C8B-B14F-4D97-AF65-F5344CB8AC3E}">
        <p14:creationId xmlns:p14="http://schemas.microsoft.com/office/powerpoint/2010/main" val="2507054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B680B0B-8F45-12D9-32DD-DC4B83CF6666}"/>
              </a:ext>
            </a:extLst>
          </p:cNvPr>
          <p:cNvSpPr txBox="1"/>
          <p:nvPr/>
        </p:nvSpPr>
        <p:spPr>
          <a:xfrm>
            <a:off x="543464" y="483080"/>
            <a:ext cx="9700091"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上位階層のタグを</a:t>
            </a:r>
            <a:r>
              <a:rPr lang="en-US" altLang="ja-JP" sz="3200" dirty="0">
                <a:latin typeface="メイリオ" panose="020B0604030504040204" pitchFamily="50" charset="-128"/>
                <a:ea typeface="メイリオ" panose="020B0604030504040204" pitchFamily="50" charset="-128"/>
              </a:rPr>
              <a:t>path</a:t>
            </a:r>
            <a:r>
              <a:rPr lang="ja-JP" altLang="en-US" sz="3200" dirty="0">
                <a:latin typeface="メイリオ" panose="020B0604030504040204" pitchFamily="50" charset="-128"/>
                <a:ea typeface="メイリオ" panose="020B0604030504040204" pitchFamily="50" charset="-128"/>
              </a:rPr>
              <a:t>に指定するとズレないが。。</a:t>
            </a:r>
            <a:endParaRPr kumimoji="1" lang="ja-JP" altLang="en-US" sz="3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38AED3D9-90D2-259F-63F3-5CE8638CD510}"/>
              </a:ext>
            </a:extLst>
          </p:cNvPr>
          <p:cNvSpPr txBox="1"/>
          <p:nvPr/>
        </p:nvSpPr>
        <p:spPr>
          <a:xfrm>
            <a:off x="668803" y="1099522"/>
            <a:ext cx="3416320" cy="369332"/>
          </a:xfrm>
          <a:prstGeom prst="rect">
            <a:avLst/>
          </a:prstGeom>
          <a:noFill/>
        </p:spPr>
        <p:txBody>
          <a:bodyPr wrap="none" rtlCol="0">
            <a:spAutoFit/>
          </a:bodyPr>
          <a:lstStyle/>
          <a:p>
            <a:pPr algn="l"/>
            <a:r>
              <a:rPr kumimoji="1" lang="ja-JP" altLang="en-US" b="1" dirty="0">
                <a:latin typeface="メイリオ" panose="020B0604030504040204" pitchFamily="50" charset="-128"/>
                <a:ea typeface="メイリオ" panose="020B0604030504040204" pitchFamily="50" charset="-128"/>
              </a:rPr>
              <a:t>ズレないコーディングパターン</a:t>
            </a:r>
          </a:p>
        </p:txBody>
      </p:sp>
      <p:sp>
        <p:nvSpPr>
          <p:cNvPr id="5" name="テキスト ボックス 4">
            <a:extLst>
              <a:ext uri="{FF2B5EF4-FFF2-40B4-BE49-F238E27FC236}">
                <a16:creationId xmlns:a16="http://schemas.microsoft.com/office/drawing/2014/main" id="{F2266663-4EAF-3F9F-9BF0-3479FEA6C2CD}"/>
              </a:ext>
            </a:extLst>
          </p:cNvPr>
          <p:cNvSpPr txBox="1"/>
          <p:nvPr/>
        </p:nvSpPr>
        <p:spPr>
          <a:xfrm>
            <a:off x="801543" y="3015258"/>
            <a:ext cx="9597680" cy="1323439"/>
          </a:xfrm>
          <a:prstGeom prst="rect">
            <a:avLst/>
          </a:prstGeom>
          <a:noFill/>
        </p:spPr>
        <p:txBody>
          <a:bodyPr wrap="square" rtlCol="0">
            <a:spAutoFit/>
          </a:bodyPr>
          <a:lstStyle/>
          <a:p>
            <a:pPr marL="457200" indent="-457200" algn="l">
              <a:buFont typeface="+mj-lt"/>
              <a:buAutoNum type="arabicPeriod"/>
            </a:pPr>
            <a:r>
              <a:rPr kumimoji="1" lang="en-US" altLang="ja-JP" sz="2000" dirty="0">
                <a:latin typeface="メイリオ" panose="020B0604030504040204" pitchFamily="50" charset="-128"/>
                <a:ea typeface="メイリオ" panose="020B0604030504040204" pitchFamily="50" charset="-128"/>
              </a:rPr>
              <a:t>tabelog_notitle_ok.py</a:t>
            </a:r>
            <a:r>
              <a:rPr kumimoji="1" lang="ja-JP" altLang="en-US" sz="2000" dirty="0">
                <a:latin typeface="メイリオ" panose="020B0604030504040204" pitchFamily="50" charset="-128"/>
                <a:ea typeface="メイリオ" panose="020B0604030504040204" pitchFamily="50" charset="-128"/>
              </a:rPr>
              <a:t>を実行してみて、表示内容を確認すること。</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まだ、目標を正確には達していない？</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000" dirty="0">
                <a:latin typeface="メイリオ" panose="020B0604030504040204" pitchFamily="50" charset="-128"/>
                <a:ea typeface="メイリオ" panose="020B0604030504040204" pitchFamily="50" charset="-128"/>
              </a:rPr>
              <a:t>このコーディングだと　　　の下層の全てのテキストをごっそり取り出すことになる</a:t>
            </a:r>
            <a:r>
              <a:rPr kumimoji="1" lang="ja-JP" altLang="en-US" sz="2000" dirty="0">
                <a:latin typeface="メイリオ" panose="020B0604030504040204" pitchFamily="50" charset="-128"/>
                <a:ea typeface="メイリオ" panose="020B0604030504040204" pitchFamily="50" charset="-128"/>
              </a:rPr>
              <a:t>（　　の</a:t>
            </a:r>
            <a:r>
              <a:rPr kumimoji="1" lang="en-US" altLang="ja-JP" sz="2000" dirty="0">
                <a:latin typeface="メイリオ" panose="020B0604030504040204" pitchFamily="50" charset="-128"/>
                <a:ea typeface="メイリオ" panose="020B0604030504040204" pitchFamily="50" charset="-128"/>
              </a:rPr>
              <a:t>path</a:t>
            </a:r>
            <a:r>
              <a:rPr kumimoji="1" lang="ja-JP" altLang="en-US" sz="2000" dirty="0">
                <a:latin typeface="メイリオ" panose="020B0604030504040204" pitchFamily="50" charset="-128"/>
                <a:ea typeface="メイリオ" panose="020B0604030504040204" pitchFamily="50" charset="-128"/>
              </a:rPr>
              <a:t>を指定してない）</a:t>
            </a:r>
          </a:p>
        </p:txBody>
      </p:sp>
      <p:pic>
        <p:nvPicPr>
          <p:cNvPr id="10" name="図 9">
            <a:extLst>
              <a:ext uri="{FF2B5EF4-FFF2-40B4-BE49-F238E27FC236}">
                <a16:creationId xmlns:a16="http://schemas.microsoft.com/office/drawing/2014/main" id="{9C74A123-89C5-165B-D949-28326678547D}"/>
              </a:ext>
            </a:extLst>
          </p:cNvPr>
          <p:cNvPicPr>
            <a:picLocks noChangeAspect="1"/>
          </p:cNvPicPr>
          <p:nvPr/>
        </p:nvPicPr>
        <p:blipFill>
          <a:blip r:embed="rId2"/>
          <a:stretch>
            <a:fillRect/>
          </a:stretch>
        </p:blipFill>
        <p:spPr>
          <a:xfrm>
            <a:off x="801542" y="1534476"/>
            <a:ext cx="8566987" cy="1243230"/>
          </a:xfrm>
          <a:prstGeom prst="rect">
            <a:avLst/>
          </a:prstGeom>
        </p:spPr>
      </p:pic>
      <p:pic>
        <p:nvPicPr>
          <p:cNvPr id="41" name="図 40">
            <a:extLst>
              <a:ext uri="{FF2B5EF4-FFF2-40B4-BE49-F238E27FC236}">
                <a16:creationId xmlns:a16="http://schemas.microsoft.com/office/drawing/2014/main" id="{C14BB6AE-D082-B704-10A3-C97AF6DA8A04}"/>
              </a:ext>
            </a:extLst>
          </p:cNvPr>
          <p:cNvPicPr>
            <a:picLocks noChangeAspect="1"/>
          </p:cNvPicPr>
          <p:nvPr/>
        </p:nvPicPr>
        <p:blipFill>
          <a:blip r:embed="rId3"/>
          <a:stretch>
            <a:fillRect/>
          </a:stretch>
        </p:blipFill>
        <p:spPr>
          <a:xfrm>
            <a:off x="948977" y="4785591"/>
            <a:ext cx="3429479" cy="276264"/>
          </a:xfrm>
          <a:prstGeom prst="rect">
            <a:avLst/>
          </a:prstGeom>
        </p:spPr>
      </p:pic>
      <p:pic>
        <p:nvPicPr>
          <p:cNvPr id="42" name="図 41">
            <a:extLst>
              <a:ext uri="{FF2B5EF4-FFF2-40B4-BE49-F238E27FC236}">
                <a16:creationId xmlns:a16="http://schemas.microsoft.com/office/drawing/2014/main" id="{450E16A8-D7EF-F63C-483D-B35D6FCE647B}"/>
              </a:ext>
            </a:extLst>
          </p:cNvPr>
          <p:cNvPicPr>
            <a:picLocks noChangeAspect="1"/>
          </p:cNvPicPr>
          <p:nvPr/>
        </p:nvPicPr>
        <p:blipFill>
          <a:blip r:embed="rId4"/>
          <a:stretch>
            <a:fillRect/>
          </a:stretch>
        </p:blipFill>
        <p:spPr>
          <a:xfrm>
            <a:off x="2909191" y="5304245"/>
            <a:ext cx="5477639" cy="238158"/>
          </a:xfrm>
          <a:prstGeom prst="rect">
            <a:avLst/>
          </a:prstGeom>
        </p:spPr>
      </p:pic>
      <p:pic>
        <p:nvPicPr>
          <p:cNvPr id="43" name="図 42">
            <a:extLst>
              <a:ext uri="{FF2B5EF4-FFF2-40B4-BE49-F238E27FC236}">
                <a16:creationId xmlns:a16="http://schemas.microsoft.com/office/drawing/2014/main" id="{700D3511-1D91-8593-DB1E-FA22A0E3131D}"/>
              </a:ext>
            </a:extLst>
          </p:cNvPr>
          <p:cNvPicPr>
            <a:picLocks noChangeAspect="1"/>
          </p:cNvPicPr>
          <p:nvPr/>
        </p:nvPicPr>
        <p:blipFill>
          <a:blip r:embed="rId5"/>
          <a:stretch>
            <a:fillRect/>
          </a:stretch>
        </p:blipFill>
        <p:spPr>
          <a:xfrm>
            <a:off x="2909191" y="5697504"/>
            <a:ext cx="6982799" cy="285790"/>
          </a:xfrm>
          <a:prstGeom prst="rect">
            <a:avLst/>
          </a:prstGeom>
        </p:spPr>
      </p:pic>
      <p:sp>
        <p:nvSpPr>
          <p:cNvPr id="44" name="四角形: 角を丸くする 43">
            <a:extLst>
              <a:ext uri="{FF2B5EF4-FFF2-40B4-BE49-F238E27FC236}">
                <a16:creationId xmlns:a16="http://schemas.microsoft.com/office/drawing/2014/main" id="{3DC34F6C-6EDB-E50D-56AB-25DC652783A0}"/>
              </a:ext>
            </a:extLst>
          </p:cNvPr>
          <p:cNvSpPr/>
          <p:nvPr/>
        </p:nvSpPr>
        <p:spPr>
          <a:xfrm>
            <a:off x="948977" y="4834450"/>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四角形: 角を丸くする 44">
            <a:extLst>
              <a:ext uri="{FF2B5EF4-FFF2-40B4-BE49-F238E27FC236}">
                <a16:creationId xmlns:a16="http://schemas.microsoft.com/office/drawing/2014/main" id="{46553C38-80A6-8F52-4FCB-B275A6423AA2}"/>
              </a:ext>
            </a:extLst>
          </p:cNvPr>
          <p:cNvSpPr/>
          <p:nvPr/>
        </p:nvSpPr>
        <p:spPr>
          <a:xfrm>
            <a:off x="2959454" y="5317417"/>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四角形: 角を丸くする 45">
            <a:extLst>
              <a:ext uri="{FF2B5EF4-FFF2-40B4-BE49-F238E27FC236}">
                <a16:creationId xmlns:a16="http://schemas.microsoft.com/office/drawing/2014/main" id="{C8A6B2DD-5D26-516A-47BC-34135D86AE48}"/>
              </a:ext>
            </a:extLst>
          </p:cNvPr>
          <p:cNvSpPr/>
          <p:nvPr/>
        </p:nvSpPr>
        <p:spPr>
          <a:xfrm>
            <a:off x="2959454" y="5758478"/>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コネクタ: カギ線 46">
            <a:extLst>
              <a:ext uri="{FF2B5EF4-FFF2-40B4-BE49-F238E27FC236}">
                <a16:creationId xmlns:a16="http://schemas.microsoft.com/office/drawing/2014/main" id="{C9DE2730-7029-39D3-900C-FDF3F9058EC5}"/>
              </a:ext>
            </a:extLst>
          </p:cNvPr>
          <p:cNvCxnSpPr>
            <a:stCxn id="44" idx="2"/>
            <a:endCxn id="42" idx="1"/>
          </p:cNvCxnSpPr>
          <p:nvPr/>
        </p:nvCxnSpPr>
        <p:spPr>
          <a:xfrm rot="16200000" flipH="1">
            <a:off x="2605989" y="5120121"/>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コネクタ: カギ線 47">
            <a:extLst>
              <a:ext uri="{FF2B5EF4-FFF2-40B4-BE49-F238E27FC236}">
                <a16:creationId xmlns:a16="http://schemas.microsoft.com/office/drawing/2014/main" id="{FCE8D1D4-7B84-CBB7-B92D-661594FAD84B}"/>
              </a:ext>
            </a:extLst>
          </p:cNvPr>
          <p:cNvCxnSpPr>
            <a:cxnSpLocks/>
            <a:stCxn id="44" idx="2"/>
            <a:endCxn id="43" idx="1"/>
          </p:cNvCxnSpPr>
          <p:nvPr/>
        </p:nvCxnSpPr>
        <p:spPr>
          <a:xfrm rot="16200000" flipH="1">
            <a:off x="2397451" y="5328659"/>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87FC3B2C-E532-9A70-3D5B-E927DBF43164}"/>
              </a:ext>
            </a:extLst>
          </p:cNvPr>
          <p:cNvSpPr/>
          <p:nvPr/>
        </p:nvSpPr>
        <p:spPr>
          <a:xfrm>
            <a:off x="3962095" y="3676977"/>
            <a:ext cx="518466"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四角形: 角を丸くする 52">
            <a:extLst>
              <a:ext uri="{FF2B5EF4-FFF2-40B4-BE49-F238E27FC236}">
                <a16:creationId xmlns:a16="http://schemas.microsoft.com/office/drawing/2014/main" id="{5EA9E2E9-A1C2-2A69-58D0-A9E85D1FA0F1}"/>
              </a:ext>
            </a:extLst>
          </p:cNvPr>
          <p:cNvSpPr/>
          <p:nvPr/>
        </p:nvSpPr>
        <p:spPr>
          <a:xfrm>
            <a:off x="2376963" y="3982100"/>
            <a:ext cx="406400" cy="227287"/>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DEA61D3-D79A-EF5F-29D6-88B241CFA3CF}"/>
              </a:ext>
            </a:extLst>
          </p:cNvPr>
          <p:cNvSpPr txBox="1"/>
          <p:nvPr/>
        </p:nvSpPr>
        <p:spPr>
          <a:xfrm>
            <a:off x="5648010" y="3978554"/>
            <a:ext cx="3087127"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rPr>
              <a:t>tabelog_notitle2.py</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3641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63028E2-09B3-3180-EAE4-BFFFDD418C7D}"/>
              </a:ext>
            </a:extLst>
          </p:cNvPr>
          <p:cNvPicPr>
            <a:picLocks noChangeAspect="1"/>
          </p:cNvPicPr>
          <p:nvPr/>
        </p:nvPicPr>
        <p:blipFill>
          <a:blip r:embed="rId2"/>
          <a:stretch>
            <a:fillRect/>
          </a:stretch>
        </p:blipFill>
        <p:spPr>
          <a:xfrm>
            <a:off x="1376708" y="3708142"/>
            <a:ext cx="3429479" cy="276264"/>
          </a:xfrm>
          <a:prstGeom prst="rect">
            <a:avLst/>
          </a:prstGeom>
        </p:spPr>
      </p:pic>
      <p:pic>
        <p:nvPicPr>
          <p:cNvPr id="3" name="図 2">
            <a:extLst>
              <a:ext uri="{FF2B5EF4-FFF2-40B4-BE49-F238E27FC236}">
                <a16:creationId xmlns:a16="http://schemas.microsoft.com/office/drawing/2014/main" id="{613CFCDC-4BBF-089D-6CA6-A184886C3509}"/>
              </a:ext>
            </a:extLst>
          </p:cNvPr>
          <p:cNvPicPr>
            <a:picLocks noChangeAspect="1"/>
          </p:cNvPicPr>
          <p:nvPr/>
        </p:nvPicPr>
        <p:blipFill>
          <a:blip r:embed="rId3"/>
          <a:stretch>
            <a:fillRect/>
          </a:stretch>
        </p:blipFill>
        <p:spPr>
          <a:xfrm>
            <a:off x="3336922" y="4226796"/>
            <a:ext cx="5477639" cy="238158"/>
          </a:xfrm>
          <a:prstGeom prst="rect">
            <a:avLst/>
          </a:prstGeom>
        </p:spPr>
      </p:pic>
      <p:pic>
        <p:nvPicPr>
          <p:cNvPr id="4" name="図 3">
            <a:extLst>
              <a:ext uri="{FF2B5EF4-FFF2-40B4-BE49-F238E27FC236}">
                <a16:creationId xmlns:a16="http://schemas.microsoft.com/office/drawing/2014/main" id="{D7DCB2D1-387E-2170-4A39-EE8460F6BF3A}"/>
              </a:ext>
            </a:extLst>
          </p:cNvPr>
          <p:cNvPicPr>
            <a:picLocks noChangeAspect="1"/>
          </p:cNvPicPr>
          <p:nvPr/>
        </p:nvPicPr>
        <p:blipFill>
          <a:blip r:embed="rId4"/>
          <a:stretch>
            <a:fillRect/>
          </a:stretch>
        </p:blipFill>
        <p:spPr>
          <a:xfrm>
            <a:off x="3336922" y="4620055"/>
            <a:ext cx="6982799" cy="285790"/>
          </a:xfrm>
          <a:prstGeom prst="rect">
            <a:avLst/>
          </a:prstGeom>
        </p:spPr>
      </p:pic>
      <p:sp>
        <p:nvSpPr>
          <p:cNvPr id="5" name="四角形: 角を丸くする 4">
            <a:extLst>
              <a:ext uri="{FF2B5EF4-FFF2-40B4-BE49-F238E27FC236}">
                <a16:creationId xmlns:a16="http://schemas.microsoft.com/office/drawing/2014/main" id="{8D3D49C4-A38B-D4ED-9216-46831F471D9F}"/>
              </a:ext>
            </a:extLst>
          </p:cNvPr>
          <p:cNvSpPr/>
          <p:nvPr/>
        </p:nvSpPr>
        <p:spPr>
          <a:xfrm>
            <a:off x="1376708" y="3757001"/>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06621D9-013A-37C7-A6C3-67C4298C312B}"/>
              </a:ext>
            </a:extLst>
          </p:cNvPr>
          <p:cNvSpPr/>
          <p:nvPr/>
        </p:nvSpPr>
        <p:spPr>
          <a:xfrm>
            <a:off x="3387185" y="4239968"/>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C3F680E7-7EE5-51AD-9ECE-3C48F2B0DFC4}"/>
              </a:ext>
            </a:extLst>
          </p:cNvPr>
          <p:cNvSpPr/>
          <p:nvPr/>
        </p:nvSpPr>
        <p:spPr>
          <a:xfrm>
            <a:off x="3387185" y="4681029"/>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EFE864A6-327A-6C2B-3F92-82A654587601}"/>
              </a:ext>
            </a:extLst>
          </p:cNvPr>
          <p:cNvCxnSpPr>
            <a:stCxn id="5" idx="2"/>
            <a:endCxn id="3" idx="1"/>
          </p:cNvCxnSpPr>
          <p:nvPr/>
        </p:nvCxnSpPr>
        <p:spPr>
          <a:xfrm rot="16200000" flipH="1">
            <a:off x="3033720" y="4042672"/>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60D9A730-A088-1EF4-CCC2-83867699DE14}"/>
              </a:ext>
            </a:extLst>
          </p:cNvPr>
          <p:cNvCxnSpPr>
            <a:cxnSpLocks/>
            <a:stCxn id="5" idx="2"/>
            <a:endCxn id="4" idx="1"/>
          </p:cNvCxnSpPr>
          <p:nvPr/>
        </p:nvCxnSpPr>
        <p:spPr>
          <a:xfrm rot="16200000" flipH="1">
            <a:off x="2825182" y="4251210"/>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2082AB82-AA39-BFBE-624D-C9BA5AE6063C}"/>
              </a:ext>
            </a:extLst>
          </p:cNvPr>
          <p:cNvPicPr>
            <a:picLocks noChangeAspect="1"/>
          </p:cNvPicPr>
          <p:nvPr/>
        </p:nvPicPr>
        <p:blipFill>
          <a:blip r:embed="rId2"/>
          <a:stretch>
            <a:fillRect/>
          </a:stretch>
        </p:blipFill>
        <p:spPr>
          <a:xfrm>
            <a:off x="1376708" y="5391454"/>
            <a:ext cx="3429479" cy="276264"/>
          </a:xfrm>
          <a:prstGeom prst="rect">
            <a:avLst/>
          </a:prstGeom>
        </p:spPr>
      </p:pic>
      <p:pic>
        <p:nvPicPr>
          <p:cNvPr id="11" name="図 10">
            <a:extLst>
              <a:ext uri="{FF2B5EF4-FFF2-40B4-BE49-F238E27FC236}">
                <a16:creationId xmlns:a16="http://schemas.microsoft.com/office/drawing/2014/main" id="{3D41C3CD-7C9E-19B6-B161-F034C3CE8381}"/>
              </a:ext>
            </a:extLst>
          </p:cNvPr>
          <p:cNvPicPr>
            <a:picLocks noChangeAspect="1"/>
          </p:cNvPicPr>
          <p:nvPr/>
        </p:nvPicPr>
        <p:blipFill>
          <a:blip r:embed="rId4"/>
          <a:stretch>
            <a:fillRect/>
          </a:stretch>
        </p:blipFill>
        <p:spPr>
          <a:xfrm>
            <a:off x="3336922" y="6303367"/>
            <a:ext cx="6982799" cy="285790"/>
          </a:xfrm>
          <a:prstGeom prst="rect">
            <a:avLst/>
          </a:prstGeom>
        </p:spPr>
      </p:pic>
      <p:sp>
        <p:nvSpPr>
          <p:cNvPr id="12" name="四角形: 角を丸くする 11">
            <a:extLst>
              <a:ext uri="{FF2B5EF4-FFF2-40B4-BE49-F238E27FC236}">
                <a16:creationId xmlns:a16="http://schemas.microsoft.com/office/drawing/2014/main" id="{49A8F164-8824-2604-D512-DF8CD66613CE}"/>
              </a:ext>
            </a:extLst>
          </p:cNvPr>
          <p:cNvSpPr/>
          <p:nvPr/>
        </p:nvSpPr>
        <p:spPr>
          <a:xfrm>
            <a:off x="1376708" y="5440313"/>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88EF3021-96EB-E28A-276E-DE8D55214BC7}"/>
              </a:ext>
            </a:extLst>
          </p:cNvPr>
          <p:cNvSpPr/>
          <p:nvPr/>
        </p:nvSpPr>
        <p:spPr>
          <a:xfrm>
            <a:off x="3387185" y="6364341"/>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0FC7E054-EDF7-37F3-6C8C-A19A5A8C9E30}"/>
              </a:ext>
            </a:extLst>
          </p:cNvPr>
          <p:cNvCxnSpPr>
            <a:cxnSpLocks/>
            <a:stCxn id="12" idx="2"/>
          </p:cNvCxnSpPr>
          <p:nvPr/>
        </p:nvCxnSpPr>
        <p:spPr>
          <a:xfrm rot="16200000" flipH="1">
            <a:off x="3033720" y="5725984"/>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C866BBF0-0731-AA29-01F6-FF3BE3DA9C5F}"/>
              </a:ext>
            </a:extLst>
          </p:cNvPr>
          <p:cNvCxnSpPr>
            <a:cxnSpLocks/>
            <a:stCxn id="12" idx="2"/>
            <a:endCxn id="11" idx="1"/>
          </p:cNvCxnSpPr>
          <p:nvPr/>
        </p:nvCxnSpPr>
        <p:spPr>
          <a:xfrm rot="16200000" flipH="1">
            <a:off x="2825182" y="5934522"/>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7CA43CA-E367-9F53-A85D-A731764D15F4}"/>
              </a:ext>
            </a:extLst>
          </p:cNvPr>
          <p:cNvSpPr txBox="1"/>
          <p:nvPr/>
        </p:nvSpPr>
        <p:spPr>
          <a:xfrm>
            <a:off x="3336922" y="5859327"/>
            <a:ext cx="198002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タイトルが欠測</a:t>
            </a:r>
          </a:p>
        </p:txBody>
      </p:sp>
      <p:sp>
        <p:nvSpPr>
          <p:cNvPr id="17" name="テキスト ボックス 16">
            <a:extLst>
              <a:ext uri="{FF2B5EF4-FFF2-40B4-BE49-F238E27FC236}">
                <a16:creationId xmlns:a16="http://schemas.microsoft.com/office/drawing/2014/main" id="{99972084-8176-C752-B815-770A328F36EC}"/>
              </a:ext>
            </a:extLst>
          </p:cNvPr>
          <p:cNvSpPr txBox="1"/>
          <p:nvPr/>
        </p:nvSpPr>
        <p:spPr>
          <a:xfrm>
            <a:off x="1298111" y="5002153"/>
            <a:ext cx="3320140"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err="1">
                <a:latin typeface="メイリオ" panose="020B0604030504040204" pitchFamily="50" charset="-128"/>
                <a:ea typeface="メイリオ" panose="020B0604030504040204" pitchFamily="50" charset="-128"/>
              </a:rPr>
              <a:t>titlebody</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5AE494B-EB56-5BF1-4CD4-C5FC8CB664C3}"/>
              </a:ext>
            </a:extLst>
          </p:cNvPr>
          <p:cNvSpPr txBox="1"/>
          <p:nvPr/>
        </p:nvSpPr>
        <p:spPr>
          <a:xfrm>
            <a:off x="1364507" y="3367398"/>
            <a:ext cx="3320140"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err="1">
                <a:latin typeface="メイリオ" panose="020B0604030504040204" pitchFamily="50" charset="-128"/>
                <a:ea typeface="メイリオ" panose="020B0604030504040204" pitchFamily="50" charset="-128"/>
              </a:rPr>
              <a:t>titlebody</a:t>
            </a:r>
            <a:endParaRPr kumimoji="1" lang="ja-JP" altLang="en-US" sz="24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4B7C483-7153-90AE-1D09-9857F3DD5A36}"/>
              </a:ext>
            </a:extLst>
          </p:cNvPr>
          <p:cNvSpPr txBox="1"/>
          <p:nvPr/>
        </p:nvSpPr>
        <p:spPr>
          <a:xfrm>
            <a:off x="1177845" y="340822"/>
            <a:ext cx="6689652"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Subtree      </a:t>
            </a:r>
            <a:r>
              <a:rPr kumimoji="1" lang="ja-JP" altLang="en-US" sz="3200" dirty="0">
                <a:latin typeface="メイリオ" panose="020B0604030504040204" pitchFamily="50" charset="-128"/>
                <a:ea typeface="メイリオ" panose="020B0604030504040204" pitchFamily="50" charset="-128"/>
              </a:rPr>
              <a:t>を取り出すためには？</a:t>
            </a:r>
          </a:p>
        </p:txBody>
      </p:sp>
      <p:sp>
        <p:nvSpPr>
          <p:cNvPr id="21" name="四角形: 角を丸くする 20">
            <a:extLst>
              <a:ext uri="{FF2B5EF4-FFF2-40B4-BE49-F238E27FC236}">
                <a16:creationId xmlns:a16="http://schemas.microsoft.com/office/drawing/2014/main" id="{F9343E29-CF5B-41AB-AD2A-2D636AB1349F}"/>
              </a:ext>
            </a:extLst>
          </p:cNvPr>
          <p:cNvSpPr/>
          <p:nvPr/>
        </p:nvSpPr>
        <p:spPr>
          <a:xfrm>
            <a:off x="2865486" y="380944"/>
            <a:ext cx="702939" cy="370754"/>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313DAF18-6A69-45A1-6C50-29AE26F75F00}"/>
              </a:ext>
            </a:extLst>
          </p:cNvPr>
          <p:cNvSpPr txBox="1"/>
          <p:nvPr/>
        </p:nvSpPr>
        <p:spPr>
          <a:xfrm>
            <a:off x="1209736" y="799248"/>
            <a:ext cx="4107215" cy="461665"/>
          </a:xfrm>
          <a:prstGeom prst="rect">
            <a:avLst/>
          </a:prstGeom>
          <a:noFill/>
        </p:spPr>
        <p:txBody>
          <a:bodyPr wrap="none" rtlCol="0">
            <a:spAutoFit/>
          </a:bodyPr>
          <a:lstStyle/>
          <a:p>
            <a:pPr algn="l"/>
            <a:r>
              <a:rPr lang="en-US" altLang="ja-JP" sz="2400" dirty="0" err="1">
                <a:latin typeface="メイリオ" panose="020B0604030504040204" pitchFamily="50" charset="-128"/>
                <a:ea typeface="メイリオ" panose="020B0604030504040204" pitchFamily="50" charset="-128"/>
              </a:rPr>
              <a:t>x</a:t>
            </a:r>
            <a:r>
              <a:rPr kumimoji="1" lang="en-US" altLang="ja-JP" sz="2400" dirty="0" err="1">
                <a:latin typeface="メイリオ" panose="020B0604030504040204" pitchFamily="50" charset="-128"/>
                <a:ea typeface="メイリオ" panose="020B0604030504040204" pitchFamily="50" charset="-128"/>
              </a:rPr>
              <a:t>path</a:t>
            </a:r>
            <a:r>
              <a:rPr kumimoji="1" lang="ja-JP" altLang="en-US" sz="2400" dirty="0">
                <a:latin typeface="メイリオ" panose="020B0604030504040204" pitchFamily="50" charset="-128"/>
                <a:ea typeface="メイリオ" panose="020B0604030504040204" pitchFamily="50" charset="-128"/>
              </a:rPr>
              <a:t>に相対パスを指定する</a:t>
            </a:r>
          </a:p>
        </p:txBody>
      </p:sp>
      <p:sp>
        <p:nvSpPr>
          <p:cNvPr id="23" name="テキスト ボックス 22">
            <a:extLst>
              <a:ext uri="{FF2B5EF4-FFF2-40B4-BE49-F238E27FC236}">
                <a16:creationId xmlns:a16="http://schemas.microsoft.com/office/drawing/2014/main" id="{67CDB31B-DD16-050A-8B1E-41F496574667}"/>
              </a:ext>
            </a:extLst>
          </p:cNvPr>
          <p:cNvSpPr txBox="1"/>
          <p:nvPr/>
        </p:nvSpPr>
        <p:spPr>
          <a:xfrm>
            <a:off x="2625508" y="1315553"/>
            <a:ext cx="8229304"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xpath</a:t>
            </a:r>
            <a:r>
              <a:rPr kumimoji="1" lang="en-US" altLang="ja-JP" sz="2000" dirty="0">
                <a:latin typeface="メイリオ" panose="020B0604030504040204" pitchFamily="50" charset="-128"/>
                <a:ea typeface="メイリオ" panose="020B0604030504040204" pitchFamily="50" charset="-128"/>
              </a:rPr>
              <a:t>(".//p[@class='rvw-item__title </a:t>
            </a:r>
            <a:r>
              <a:rPr kumimoji="1" lang="en-US" altLang="ja-JP" sz="2000" dirty="0" err="1">
                <a:latin typeface="メイリオ" panose="020B0604030504040204" pitchFamily="50" charset="-128"/>
                <a:ea typeface="メイリオ" panose="020B0604030504040204" pitchFamily="50" charset="-128"/>
              </a:rPr>
              <a:t>rvw</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item__title</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rvwlst</a:t>
            </a:r>
            <a:r>
              <a:rPr kumimoji="1" lang="en-US" altLang="ja-JP"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41B96E34-F50C-AEA0-B45C-FA5F1241A91E}"/>
              </a:ext>
            </a:extLst>
          </p:cNvPr>
          <p:cNvSpPr txBox="1"/>
          <p:nvPr/>
        </p:nvSpPr>
        <p:spPr>
          <a:xfrm>
            <a:off x="2625508" y="1810219"/>
            <a:ext cx="8229304"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xpath</a:t>
            </a:r>
            <a:r>
              <a:rPr kumimoji="1" lang="en-US" altLang="ja-JP" sz="2000" dirty="0">
                <a:latin typeface="メイリオ" panose="020B0604030504040204" pitchFamily="50" charset="-128"/>
                <a:ea typeface="メイリオ" panose="020B0604030504040204" pitchFamily="50" charset="-128"/>
              </a:rPr>
              <a:t>("//p[@class='rvw-item__title </a:t>
            </a:r>
            <a:r>
              <a:rPr kumimoji="1" lang="en-US" altLang="ja-JP" sz="2000" dirty="0" err="1">
                <a:latin typeface="メイリオ" panose="020B0604030504040204" pitchFamily="50" charset="-128"/>
                <a:ea typeface="メイリオ" panose="020B0604030504040204" pitchFamily="50" charset="-128"/>
              </a:rPr>
              <a:t>rvw</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item__title</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rvwlst</a:t>
            </a:r>
            <a:r>
              <a:rPr kumimoji="1" lang="en-US" altLang="ja-JP"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0C1A39FC-4B88-0ED0-9607-948050D0A350}"/>
              </a:ext>
            </a:extLst>
          </p:cNvPr>
          <p:cNvSpPr txBox="1"/>
          <p:nvPr/>
        </p:nvSpPr>
        <p:spPr>
          <a:xfrm>
            <a:off x="1209736" y="1317664"/>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相対パス</a:t>
            </a:r>
          </a:p>
        </p:txBody>
      </p:sp>
      <p:sp>
        <p:nvSpPr>
          <p:cNvPr id="26" name="テキスト ボックス 25">
            <a:extLst>
              <a:ext uri="{FF2B5EF4-FFF2-40B4-BE49-F238E27FC236}">
                <a16:creationId xmlns:a16="http://schemas.microsoft.com/office/drawing/2014/main" id="{F46D0DC0-50AB-56ED-1876-06C5CD2244EA}"/>
              </a:ext>
            </a:extLst>
          </p:cNvPr>
          <p:cNvSpPr txBox="1"/>
          <p:nvPr/>
        </p:nvSpPr>
        <p:spPr>
          <a:xfrm>
            <a:off x="1209736" y="1803668"/>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絶対パス</a:t>
            </a:r>
          </a:p>
        </p:txBody>
      </p:sp>
      <p:sp>
        <p:nvSpPr>
          <p:cNvPr id="28" name="吹き出し: 四角形 27">
            <a:extLst>
              <a:ext uri="{FF2B5EF4-FFF2-40B4-BE49-F238E27FC236}">
                <a16:creationId xmlns:a16="http://schemas.microsoft.com/office/drawing/2014/main" id="{061D6907-F843-CFC3-4215-DAC4A4C0ACFA}"/>
              </a:ext>
            </a:extLst>
          </p:cNvPr>
          <p:cNvSpPr/>
          <p:nvPr/>
        </p:nvSpPr>
        <p:spPr>
          <a:xfrm>
            <a:off x="3685603" y="1315553"/>
            <a:ext cx="282632" cy="877047"/>
          </a:xfrm>
          <a:prstGeom prst="wedgeRectCallout">
            <a:avLst>
              <a:gd name="adj1" fmla="val -59069"/>
              <a:gd name="adj2" fmla="val 71031"/>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9F09A11-644D-8ECF-990B-E74048226E3F}"/>
              </a:ext>
            </a:extLst>
          </p:cNvPr>
          <p:cNvSpPr txBox="1"/>
          <p:nvPr/>
        </p:nvSpPr>
        <p:spPr>
          <a:xfrm>
            <a:off x="1810982" y="2335101"/>
            <a:ext cx="4031873"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ピリオドの有無で全然意味が違う</a:t>
            </a:r>
          </a:p>
        </p:txBody>
      </p:sp>
      <p:sp>
        <p:nvSpPr>
          <p:cNvPr id="30" name="テキスト ボックス 29">
            <a:extLst>
              <a:ext uri="{FF2B5EF4-FFF2-40B4-BE49-F238E27FC236}">
                <a16:creationId xmlns:a16="http://schemas.microsoft.com/office/drawing/2014/main" id="{16393F87-96B3-B449-49DD-7BCB259A4DBF}"/>
              </a:ext>
            </a:extLst>
          </p:cNvPr>
          <p:cNvSpPr txBox="1"/>
          <p:nvPr/>
        </p:nvSpPr>
        <p:spPr>
          <a:xfrm>
            <a:off x="5985164" y="2264089"/>
            <a:ext cx="4807726" cy="707886"/>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現在位置</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絶対パスで到達したタグ）</a:t>
            </a:r>
            <a:endParaRPr kumimoji="1" lang="en-US" altLang="ja-JP" sz="2000" dirty="0">
              <a:latin typeface="メイリオ" panose="020B0604030504040204" pitchFamily="50" charset="-128"/>
              <a:ea typeface="メイリオ" panose="020B0604030504040204" pitchFamily="50" charset="-128"/>
            </a:endParaRPr>
          </a:p>
          <a:p>
            <a:pPr algn="l"/>
            <a:r>
              <a:rPr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&lt;html&gt;</a:t>
            </a:r>
            <a:endParaRPr kumimoji="1" lang="ja-JP" altLang="en-US" sz="2000" dirty="0">
              <a:latin typeface="メイリオ" panose="020B0604030504040204" pitchFamily="50" charset="-128"/>
              <a:ea typeface="メイリオ" panose="020B0604030504040204" pitchFamily="50" charset="-128"/>
            </a:endParaRPr>
          </a:p>
        </p:txBody>
      </p:sp>
      <p:sp>
        <p:nvSpPr>
          <p:cNvPr id="31" name="左中かっこ 30">
            <a:extLst>
              <a:ext uri="{FF2B5EF4-FFF2-40B4-BE49-F238E27FC236}">
                <a16:creationId xmlns:a16="http://schemas.microsoft.com/office/drawing/2014/main" id="{5F5EA4A2-145C-08A6-E1C3-8EDBB89842C1}"/>
              </a:ext>
            </a:extLst>
          </p:cNvPr>
          <p:cNvSpPr/>
          <p:nvPr/>
        </p:nvSpPr>
        <p:spPr>
          <a:xfrm>
            <a:off x="5744095" y="2277261"/>
            <a:ext cx="241069" cy="664803"/>
          </a:xfrm>
          <a:prstGeom prst="leftBrace">
            <a:avLst>
              <a:gd name="adj1" fmla="val 8333"/>
              <a:gd name="adj2" fmla="val 324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95962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CEF59-0CEB-AED7-F66A-B56F7D46C710}"/>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E86F86EC-EDA6-7849-9706-9FE9EFA8C54A}"/>
              </a:ext>
            </a:extLst>
          </p:cNvPr>
          <p:cNvPicPr>
            <a:picLocks noChangeAspect="1"/>
          </p:cNvPicPr>
          <p:nvPr/>
        </p:nvPicPr>
        <p:blipFill>
          <a:blip r:embed="rId2"/>
          <a:stretch>
            <a:fillRect/>
          </a:stretch>
        </p:blipFill>
        <p:spPr>
          <a:xfrm>
            <a:off x="411925" y="2775330"/>
            <a:ext cx="9004570" cy="1113598"/>
          </a:xfrm>
          <a:prstGeom prst="rect">
            <a:avLst/>
          </a:prstGeom>
        </p:spPr>
      </p:pic>
      <p:pic>
        <p:nvPicPr>
          <p:cNvPr id="2" name="図 1">
            <a:extLst>
              <a:ext uri="{FF2B5EF4-FFF2-40B4-BE49-F238E27FC236}">
                <a16:creationId xmlns:a16="http://schemas.microsoft.com/office/drawing/2014/main" id="{ECAFD453-A88D-74AF-F4A6-87015A326CAA}"/>
              </a:ext>
            </a:extLst>
          </p:cNvPr>
          <p:cNvPicPr>
            <a:picLocks noChangeAspect="1"/>
          </p:cNvPicPr>
          <p:nvPr/>
        </p:nvPicPr>
        <p:blipFill>
          <a:blip r:embed="rId3"/>
          <a:stretch>
            <a:fillRect/>
          </a:stretch>
        </p:blipFill>
        <p:spPr>
          <a:xfrm>
            <a:off x="486444" y="825807"/>
            <a:ext cx="3429479" cy="276264"/>
          </a:xfrm>
          <a:prstGeom prst="rect">
            <a:avLst/>
          </a:prstGeom>
        </p:spPr>
      </p:pic>
      <p:pic>
        <p:nvPicPr>
          <p:cNvPr id="4" name="図 3">
            <a:extLst>
              <a:ext uri="{FF2B5EF4-FFF2-40B4-BE49-F238E27FC236}">
                <a16:creationId xmlns:a16="http://schemas.microsoft.com/office/drawing/2014/main" id="{3C284AC4-713A-1221-3899-02CDF79C0CD4}"/>
              </a:ext>
            </a:extLst>
          </p:cNvPr>
          <p:cNvPicPr>
            <a:picLocks noChangeAspect="1"/>
          </p:cNvPicPr>
          <p:nvPr/>
        </p:nvPicPr>
        <p:blipFill>
          <a:blip r:embed="rId4"/>
          <a:stretch>
            <a:fillRect/>
          </a:stretch>
        </p:blipFill>
        <p:spPr>
          <a:xfrm>
            <a:off x="2446658" y="1344461"/>
            <a:ext cx="5477639" cy="238158"/>
          </a:xfrm>
          <a:prstGeom prst="rect">
            <a:avLst/>
          </a:prstGeom>
        </p:spPr>
      </p:pic>
      <p:pic>
        <p:nvPicPr>
          <p:cNvPr id="5" name="図 4">
            <a:extLst>
              <a:ext uri="{FF2B5EF4-FFF2-40B4-BE49-F238E27FC236}">
                <a16:creationId xmlns:a16="http://schemas.microsoft.com/office/drawing/2014/main" id="{25EFF474-5BAC-BED3-507F-585B50A2C2AE}"/>
              </a:ext>
            </a:extLst>
          </p:cNvPr>
          <p:cNvPicPr>
            <a:picLocks noChangeAspect="1"/>
          </p:cNvPicPr>
          <p:nvPr/>
        </p:nvPicPr>
        <p:blipFill>
          <a:blip r:embed="rId5"/>
          <a:stretch>
            <a:fillRect/>
          </a:stretch>
        </p:blipFill>
        <p:spPr>
          <a:xfrm>
            <a:off x="2446658" y="1737720"/>
            <a:ext cx="6982799" cy="285790"/>
          </a:xfrm>
          <a:prstGeom prst="rect">
            <a:avLst/>
          </a:prstGeom>
        </p:spPr>
      </p:pic>
      <p:sp>
        <p:nvSpPr>
          <p:cNvPr id="6" name="四角形: 角を丸くする 5">
            <a:extLst>
              <a:ext uri="{FF2B5EF4-FFF2-40B4-BE49-F238E27FC236}">
                <a16:creationId xmlns:a16="http://schemas.microsoft.com/office/drawing/2014/main" id="{BA2DEFC3-4F15-84DA-CC72-25BE60621ADA}"/>
              </a:ext>
            </a:extLst>
          </p:cNvPr>
          <p:cNvSpPr/>
          <p:nvPr/>
        </p:nvSpPr>
        <p:spPr>
          <a:xfrm>
            <a:off x="486444" y="874666"/>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F1C64E67-3583-27A6-CE43-2C436953648B}"/>
              </a:ext>
            </a:extLst>
          </p:cNvPr>
          <p:cNvSpPr/>
          <p:nvPr/>
        </p:nvSpPr>
        <p:spPr>
          <a:xfrm>
            <a:off x="2496921" y="1357633"/>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571FC2FF-95F3-CF14-0510-EF6DA45D3D87}"/>
              </a:ext>
            </a:extLst>
          </p:cNvPr>
          <p:cNvSpPr/>
          <p:nvPr/>
        </p:nvSpPr>
        <p:spPr>
          <a:xfrm>
            <a:off x="2496921" y="1798694"/>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9A9BC06D-148F-FF6C-C68C-E8E589066696}"/>
              </a:ext>
            </a:extLst>
          </p:cNvPr>
          <p:cNvCxnSpPr>
            <a:stCxn id="6" idx="2"/>
            <a:endCxn id="4" idx="1"/>
          </p:cNvCxnSpPr>
          <p:nvPr/>
        </p:nvCxnSpPr>
        <p:spPr>
          <a:xfrm rot="16200000" flipH="1">
            <a:off x="2143456" y="1160337"/>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542E91F5-AC1F-845E-D4ED-47F43D43E84E}"/>
              </a:ext>
            </a:extLst>
          </p:cNvPr>
          <p:cNvCxnSpPr>
            <a:cxnSpLocks/>
            <a:stCxn id="6" idx="2"/>
            <a:endCxn id="5" idx="1"/>
          </p:cNvCxnSpPr>
          <p:nvPr/>
        </p:nvCxnSpPr>
        <p:spPr>
          <a:xfrm rot="16200000" flipH="1">
            <a:off x="1934918" y="1368875"/>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1B4B4F73-F4DE-6FF1-6631-57E1917661B1}"/>
              </a:ext>
            </a:extLst>
          </p:cNvPr>
          <p:cNvPicPr>
            <a:picLocks noChangeAspect="1"/>
          </p:cNvPicPr>
          <p:nvPr/>
        </p:nvPicPr>
        <p:blipFill>
          <a:blip r:embed="rId6"/>
          <a:stretch>
            <a:fillRect/>
          </a:stretch>
        </p:blipFill>
        <p:spPr>
          <a:xfrm>
            <a:off x="732350" y="3970285"/>
            <a:ext cx="11498958" cy="507612"/>
          </a:xfrm>
          <a:prstGeom prst="rect">
            <a:avLst/>
          </a:prstGeom>
        </p:spPr>
      </p:pic>
      <p:sp>
        <p:nvSpPr>
          <p:cNvPr id="24" name="テキスト ボックス 23">
            <a:extLst>
              <a:ext uri="{FF2B5EF4-FFF2-40B4-BE49-F238E27FC236}">
                <a16:creationId xmlns:a16="http://schemas.microsoft.com/office/drawing/2014/main" id="{074AC3D2-66C8-2F06-2403-64A584AA36E5}"/>
              </a:ext>
            </a:extLst>
          </p:cNvPr>
          <p:cNvSpPr txBox="1"/>
          <p:nvPr/>
        </p:nvSpPr>
        <p:spPr>
          <a:xfrm>
            <a:off x="1207489" y="314764"/>
            <a:ext cx="8186857"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を基点（現在位置）にして　　を取り出すコーディング</a:t>
            </a:r>
            <a:endParaRPr kumimoji="1" lang="ja-JP" altLang="en-US" sz="2400" dirty="0">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1BA51EE1-D34D-8839-BAF8-E94289BD7E92}"/>
              </a:ext>
            </a:extLst>
          </p:cNvPr>
          <p:cNvSpPr/>
          <p:nvPr/>
        </p:nvSpPr>
        <p:spPr>
          <a:xfrm>
            <a:off x="548640" y="370554"/>
            <a:ext cx="670559" cy="267997"/>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 角を丸くする 25">
            <a:extLst>
              <a:ext uri="{FF2B5EF4-FFF2-40B4-BE49-F238E27FC236}">
                <a16:creationId xmlns:a16="http://schemas.microsoft.com/office/drawing/2014/main" id="{5DE9DB14-8D51-E3C4-E9FE-49FD658CB48C}"/>
              </a:ext>
            </a:extLst>
          </p:cNvPr>
          <p:cNvSpPr/>
          <p:nvPr/>
        </p:nvSpPr>
        <p:spPr>
          <a:xfrm>
            <a:off x="4995949" y="376786"/>
            <a:ext cx="537918" cy="267243"/>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5480F260-4E13-D9F1-0018-A5B4070A5AF2}"/>
              </a:ext>
            </a:extLst>
          </p:cNvPr>
          <p:cNvSpPr/>
          <p:nvPr/>
        </p:nvSpPr>
        <p:spPr>
          <a:xfrm>
            <a:off x="2626467" y="2784603"/>
            <a:ext cx="646795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98D29EBF-7741-42F2-88B8-8609B940BA5C}"/>
              </a:ext>
            </a:extLst>
          </p:cNvPr>
          <p:cNvSpPr/>
          <p:nvPr/>
        </p:nvSpPr>
        <p:spPr>
          <a:xfrm>
            <a:off x="2161884" y="4251055"/>
            <a:ext cx="9808739" cy="226841"/>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84339616-6046-15AE-D4AA-077DE611AF32}"/>
              </a:ext>
            </a:extLst>
          </p:cNvPr>
          <p:cNvSpPr/>
          <p:nvPr/>
        </p:nvSpPr>
        <p:spPr>
          <a:xfrm>
            <a:off x="2229752" y="3968260"/>
            <a:ext cx="8577089" cy="226841"/>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下 30">
            <a:extLst>
              <a:ext uri="{FF2B5EF4-FFF2-40B4-BE49-F238E27FC236}">
                <a16:creationId xmlns:a16="http://schemas.microsoft.com/office/drawing/2014/main" id="{65B57B7C-DB91-1432-A98C-70EE99062F90}"/>
              </a:ext>
            </a:extLst>
          </p:cNvPr>
          <p:cNvSpPr/>
          <p:nvPr/>
        </p:nvSpPr>
        <p:spPr>
          <a:xfrm>
            <a:off x="3915923" y="2194560"/>
            <a:ext cx="1080026" cy="3906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86FFBC3C-A18B-4C28-9314-6DA72BB33481}"/>
              </a:ext>
            </a:extLst>
          </p:cNvPr>
          <p:cNvSpPr txBox="1"/>
          <p:nvPr/>
        </p:nvSpPr>
        <p:spPr>
          <a:xfrm>
            <a:off x="411925" y="5418179"/>
            <a:ext cx="10586754" cy="830997"/>
          </a:xfrm>
          <a:prstGeom prst="rect">
            <a:avLst/>
          </a:prstGeom>
          <a:noFill/>
        </p:spPr>
        <p:txBody>
          <a:bodyPr wrap="square" rtlCol="0">
            <a:spAutoFit/>
          </a:bodyPr>
          <a:lstStyle/>
          <a:p>
            <a:pPr algn="l"/>
            <a:r>
              <a:rPr kumimoji="1" lang="en-US" altLang="ja-JP" sz="2400" dirty="0" err="1">
                <a:latin typeface="メイリオ" panose="020B0604030504040204" pitchFamily="50" charset="-128"/>
                <a:ea typeface="メイリオ" panose="020B0604030504040204" pitchFamily="50" charset="-128"/>
              </a:rPr>
              <a:t>titlebody.xpath</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でなぜズレずに</a:t>
            </a:r>
            <a:r>
              <a:rPr lang="ja-JP" altLang="en-US" sz="2400" dirty="0">
                <a:latin typeface="メイリオ" panose="020B0604030504040204" pitchFamily="50" charset="-128"/>
                <a:ea typeface="メイリオ" panose="020B0604030504040204" pitchFamily="50" charset="-128"/>
              </a:rPr>
              <a:t>タイトル、本文をスクレイピングできるのだろうか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25342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5829409-43D1-1569-0C35-514864D8B35E}"/>
              </a:ext>
            </a:extLst>
          </p:cNvPr>
          <p:cNvPicPr>
            <a:picLocks noChangeAspect="1"/>
          </p:cNvPicPr>
          <p:nvPr/>
        </p:nvPicPr>
        <p:blipFill>
          <a:blip r:embed="rId2"/>
          <a:stretch>
            <a:fillRect/>
          </a:stretch>
        </p:blipFill>
        <p:spPr>
          <a:xfrm>
            <a:off x="677170" y="1832001"/>
            <a:ext cx="9732251" cy="1203590"/>
          </a:xfrm>
          <a:prstGeom prst="rect">
            <a:avLst/>
          </a:prstGeom>
        </p:spPr>
      </p:pic>
      <p:sp>
        <p:nvSpPr>
          <p:cNvPr id="15" name="左中かっこ 14">
            <a:extLst>
              <a:ext uri="{FF2B5EF4-FFF2-40B4-BE49-F238E27FC236}">
                <a16:creationId xmlns:a16="http://schemas.microsoft.com/office/drawing/2014/main" id="{00FF9203-CFA5-C215-A91A-0012066C18CD}"/>
              </a:ext>
            </a:extLst>
          </p:cNvPr>
          <p:cNvSpPr/>
          <p:nvPr/>
        </p:nvSpPr>
        <p:spPr>
          <a:xfrm>
            <a:off x="1670860" y="4054150"/>
            <a:ext cx="182913" cy="6969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0F2799-98F2-289B-9180-C8EBC9DAD3C4}"/>
              </a:ext>
            </a:extLst>
          </p:cNvPr>
          <p:cNvSpPr txBox="1"/>
          <p:nvPr/>
        </p:nvSpPr>
        <p:spPr>
          <a:xfrm>
            <a:off x="639999" y="1296269"/>
            <a:ext cx="4433714"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tabelog_notitle_ok.py</a:t>
            </a:r>
            <a:r>
              <a:rPr kumimoji="1" lang="ja-JP" altLang="en-US" sz="2000" dirty="0">
                <a:latin typeface="メイリオ" panose="020B0604030504040204" pitchFamily="50" charset="-128"/>
                <a:ea typeface="メイリオ" panose="020B0604030504040204" pitchFamily="50" charset="-128"/>
              </a:rPr>
              <a:t>実行してみる</a:t>
            </a:r>
          </a:p>
        </p:txBody>
      </p:sp>
      <p:pic>
        <p:nvPicPr>
          <p:cNvPr id="20" name="図 19">
            <a:extLst>
              <a:ext uri="{FF2B5EF4-FFF2-40B4-BE49-F238E27FC236}">
                <a16:creationId xmlns:a16="http://schemas.microsoft.com/office/drawing/2014/main" id="{C311881D-D435-53DE-8711-FF4F87BEFB31}"/>
              </a:ext>
            </a:extLst>
          </p:cNvPr>
          <p:cNvPicPr>
            <a:picLocks noChangeAspect="1"/>
          </p:cNvPicPr>
          <p:nvPr/>
        </p:nvPicPr>
        <p:blipFill>
          <a:blip r:embed="rId3"/>
          <a:stretch>
            <a:fillRect/>
          </a:stretch>
        </p:blipFill>
        <p:spPr>
          <a:xfrm>
            <a:off x="1413165" y="3035591"/>
            <a:ext cx="10818588" cy="2825237"/>
          </a:xfrm>
          <a:prstGeom prst="rect">
            <a:avLst/>
          </a:prstGeom>
        </p:spPr>
      </p:pic>
      <p:sp>
        <p:nvSpPr>
          <p:cNvPr id="21" name="左中かっこ 20">
            <a:extLst>
              <a:ext uri="{FF2B5EF4-FFF2-40B4-BE49-F238E27FC236}">
                <a16:creationId xmlns:a16="http://schemas.microsoft.com/office/drawing/2014/main" id="{CAD02096-1345-0144-DF66-22FF2D271DC3}"/>
              </a:ext>
            </a:extLst>
          </p:cNvPr>
          <p:cNvSpPr/>
          <p:nvPr/>
        </p:nvSpPr>
        <p:spPr>
          <a:xfrm>
            <a:off x="1172095" y="3665913"/>
            <a:ext cx="182880" cy="2266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93CA2BD-829B-E1F1-473B-B492821A184F}"/>
              </a:ext>
            </a:extLst>
          </p:cNvPr>
          <p:cNvSpPr txBox="1"/>
          <p:nvPr/>
        </p:nvSpPr>
        <p:spPr>
          <a:xfrm>
            <a:off x="639999" y="898237"/>
            <a:ext cx="890301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tabelog_review.csv</a:t>
            </a:r>
            <a:r>
              <a:rPr kumimoji="1" lang="ja-JP" altLang="en-US" sz="2400" dirty="0">
                <a:latin typeface="メイリオ" panose="020B0604030504040204" pitchFamily="50" charset="-128"/>
                <a:ea typeface="メイリオ" panose="020B0604030504040204" pitchFamily="50" charset="-128"/>
              </a:rPr>
              <a:t>を再度開くとズレていないことがわかる！</a:t>
            </a:r>
          </a:p>
        </p:txBody>
      </p:sp>
      <p:sp>
        <p:nvSpPr>
          <p:cNvPr id="23" name="テキスト ボックス 22">
            <a:extLst>
              <a:ext uri="{FF2B5EF4-FFF2-40B4-BE49-F238E27FC236}">
                <a16:creationId xmlns:a16="http://schemas.microsoft.com/office/drawing/2014/main" id="{4E0BA630-81EA-FA40-1541-D5B07994E01E}"/>
              </a:ext>
            </a:extLst>
          </p:cNvPr>
          <p:cNvSpPr txBox="1"/>
          <p:nvPr/>
        </p:nvSpPr>
        <p:spPr>
          <a:xfrm>
            <a:off x="3958641" y="4508591"/>
            <a:ext cx="172354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欠測値を判定</a:t>
            </a:r>
          </a:p>
        </p:txBody>
      </p:sp>
      <p:sp>
        <p:nvSpPr>
          <p:cNvPr id="24" name="テキスト ボックス 23">
            <a:extLst>
              <a:ext uri="{FF2B5EF4-FFF2-40B4-BE49-F238E27FC236}">
                <a16:creationId xmlns:a16="http://schemas.microsoft.com/office/drawing/2014/main" id="{A87FD973-FECC-A618-B031-BED97675EFD9}"/>
              </a:ext>
            </a:extLst>
          </p:cNvPr>
          <p:cNvSpPr txBox="1"/>
          <p:nvPr/>
        </p:nvSpPr>
        <p:spPr>
          <a:xfrm>
            <a:off x="3790130" y="5138312"/>
            <a:ext cx="172354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欠測値を判定</a:t>
            </a:r>
          </a:p>
        </p:txBody>
      </p:sp>
      <p:sp>
        <p:nvSpPr>
          <p:cNvPr id="25" name="テキスト ボックス 24">
            <a:extLst>
              <a:ext uri="{FF2B5EF4-FFF2-40B4-BE49-F238E27FC236}">
                <a16:creationId xmlns:a16="http://schemas.microsoft.com/office/drawing/2014/main" id="{4DAC952C-DFCB-F542-765C-4058A2CE0A89}"/>
              </a:ext>
            </a:extLst>
          </p:cNvPr>
          <p:cNvSpPr txBox="1"/>
          <p:nvPr/>
        </p:nvSpPr>
        <p:spPr>
          <a:xfrm>
            <a:off x="511385" y="380053"/>
            <a:ext cx="6340197"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相対パスを使ったスクレイピング</a:t>
            </a:r>
            <a:endParaRPr kumimoji="1" lang="ja-JP" altLang="en-US" sz="3200"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BF8464FF-1127-5375-331B-63754145A132}"/>
              </a:ext>
            </a:extLst>
          </p:cNvPr>
          <p:cNvSpPr txBox="1"/>
          <p:nvPr/>
        </p:nvSpPr>
        <p:spPr>
          <a:xfrm>
            <a:off x="34331" y="4381758"/>
            <a:ext cx="1137764" cy="1200329"/>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コード全体の意味を理解すること</a:t>
            </a:r>
          </a:p>
        </p:txBody>
      </p:sp>
    </p:spTree>
    <p:extLst>
      <p:ext uri="{BB962C8B-B14F-4D97-AF65-F5344CB8AC3E}">
        <p14:creationId xmlns:p14="http://schemas.microsoft.com/office/powerpoint/2010/main" val="1202943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52C1F51-9FA1-DC33-A8DD-13A6D4A2AFC9}"/>
              </a:ext>
            </a:extLst>
          </p:cNvPr>
          <p:cNvSpPr txBox="1"/>
          <p:nvPr/>
        </p:nvSpPr>
        <p:spPr>
          <a:xfrm>
            <a:off x="581891" y="556953"/>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p>
        </p:txBody>
      </p:sp>
      <p:sp>
        <p:nvSpPr>
          <p:cNvPr id="3" name="テキスト ボックス 2">
            <a:extLst>
              <a:ext uri="{FF2B5EF4-FFF2-40B4-BE49-F238E27FC236}">
                <a16:creationId xmlns:a16="http://schemas.microsoft.com/office/drawing/2014/main" id="{49C95940-21DE-A238-7255-B810EB335B6D}"/>
              </a:ext>
            </a:extLst>
          </p:cNvPr>
          <p:cNvSpPr txBox="1"/>
          <p:nvPr/>
        </p:nvSpPr>
        <p:spPr>
          <a:xfrm>
            <a:off x="914434" y="1822369"/>
            <a:ext cx="10187762" cy="1569660"/>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訪問日も</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に書き込むように</a:t>
            </a:r>
            <a:r>
              <a:rPr kumimoji="1" lang="en-US" altLang="ja-JP" sz="2400" dirty="0">
                <a:latin typeface="メイリオ" panose="020B0604030504040204" pitchFamily="50" charset="-128"/>
                <a:ea typeface="メイリオ" panose="020B0604030504040204" pitchFamily="50" charset="-128"/>
              </a:rPr>
              <a:t>tabelog_notitle_ok.py</a:t>
            </a:r>
            <a:r>
              <a:rPr kumimoji="1" lang="ja-JP" altLang="en-US" sz="2400" dirty="0">
                <a:latin typeface="メイリオ" panose="020B0604030504040204" pitchFamily="50" charset="-128"/>
                <a:ea typeface="メイリオ" panose="020B0604030504040204" pitchFamily="50" charset="-128"/>
              </a:rPr>
              <a:t>を修正せよ</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相対パスによるスクレイピングはパターンが同じなので関数にするとシンプルになる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1123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666C3EA-E75C-B902-774F-CCE4B891125C}"/>
              </a:ext>
            </a:extLst>
          </p:cNvPr>
          <p:cNvSpPr txBox="1"/>
          <p:nvPr/>
        </p:nvSpPr>
        <p:spPr>
          <a:xfrm>
            <a:off x="573578" y="573578"/>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スクレイピングツール（参考）</a:t>
            </a:r>
          </a:p>
        </p:txBody>
      </p:sp>
      <p:sp>
        <p:nvSpPr>
          <p:cNvPr id="3" name="テキスト ボックス 2">
            <a:extLst>
              <a:ext uri="{FF2B5EF4-FFF2-40B4-BE49-F238E27FC236}">
                <a16:creationId xmlns:a16="http://schemas.microsoft.com/office/drawing/2014/main" id="{0C5E1C92-3BC3-EAD5-5B1D-8CF17E462C58}"/>
              </a:ext>
            </a:extLst>
          </p:cNvPr>
          <p:cNvSpPr txBox="1"/>
          <p:nvPr/>
        </p:nvSpPr>
        <p:spPr>
          <a:xfrm>
            <a:off x="847898" y="2593571"/>
            <a:ext cx="10391627" cy="1569660"/>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https://www.octoparse.jp/blog/top-30-free-web-scraping-software</a:t>
            </a:r>
            <a:endParaRPr kumimoji="1" lang="en-US" altLang="ja-JP" sz="2400" dirty="0">
              <a:latin typeface="メイリオ" panose="020B0604030504040204" pitchFamily="50" charset="-128"/>
              <a:ea typeface="メイリオ" panose="020B0604030504040204" pitchFamily="50" charset="-128"/>
            </a:endParaRPr>
          </a:p>
          <a:p>
            <a:pPr algn="l"/>
            <a:endParaRPr lang="en-US" altLang="ja-JP" sz="2400" dirty="0">
              <a:latin typeface="メイリオ" panose="020B0604030504040204" pitchFamily="50" charset="-128"/>
              <a:ea typeface="メイリオ" panose="020B0604030504040204" pitchFamily="50" charset="-128"/>
            </a:endParaRPr>
          </a:p>
          <a:p>
            <a:pPr algn="l"/>
            <a:r>
              <a:rPr kumimoji="1" lang="en-US" altLang="ja-JP" sz="2400">
                <a:latin typeface="メイリオ" panose="020B0604030504040204" pitchFamily="50" charset="-128"/>
                <a:ea typeface="メイリオ" panose="020B0604030504040204" pitchFamily="50" charset="-128"/>
                <a:hlinkClick r:id="rId3"/>
              </a:rPr>
              <a:t>https://qiita.com/Octoparse_Japan/items/3a766a5615d82674b873</a:t>
            </a:r>
            <a:endParaRPr kumimoji="1" lang="en-US" altLang="ja-JP" sz="240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70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D5C59956-2896-F88C-75A3-C34CFF9F0EE7}"/>
              </a:ext>
            </a:extLst>
          </p:cNvPr>
          <p:cNvPicPr>
            <a:picLocks noChangeAspect="1"/>
          </p:cNvPicPr>
          <p:nvPr/>
        </p:nvPicPr>
        <p:blipFill>
          <a:blip r:embed="rId2"/>
          <a:stretch>
            <a:fillRect/>
          </a:stretch>
        </p:blipFill>
        <p:spPr>
          <a:xfrm>
            <a:off x="6975622" y="3822358"/>
            <a:ext cx="2656649" cy="879646"/>
          </a:xfrm>
          <a:prstGeom prst="rect">
            <a:avLst/>
          </a:prstGeom>
        </p:spPr>
      </p:pic>
      <p:sp>
        <p:nvSpPr>
          <p:cNvPr id="4" name="テキスト ボックス 3">
            <a:extLst>
              <a:ext uri="{FF2B5EF4-FFF2-40B4-BE49-F238E27FC236}">
                <a16:creationId xmlns:a16="http://schemas.microsoft.com/office/drawing/2014/main" id="{C3BCA680-D607-93D9-74D0-5C67B41B2CE8}"/>
              </a:ext>
            </a:extLst>
          </p:cNvPr>
          <p:cNvSpPr txBox="1"/>
          <p:nvPr/>
        </p:nvSpPr>
        <p:spPr>
          <a:xfrm>
            <a:off x="1177721" y="155039"/>
            <a:ext cx="962314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プログラムを実行する頭脳は、</a:t>
            </a:r>
            <a:r>
              <a:rPr kumimoji="1" lang="en-US" altLang="ja-JP" sz="3200" dirty="0">
                <a:latin typeface="メイリオ" panose="020B0604030504040204" pitchFamily="50" charset="-128"/>
                <a:ea typeface="メイリオ" panose="020B0604030504040204" pitchFamily="50" charset="-128"/>
              </a:rPr>
              <a:t>CPU</a:t>
            </a:r>
            <a:r>
              <a:rPr kumimoji="1" lang="ja-JP" altLang="en-US" sz="3200" dirty="0">
                <a:latin typeface="メイリオ" panose="020B0604030504040204" pitchFamily="50" charset="-128"/>
                <a:ea typeface="メイリオ" panose="020B0604030504040204" pitchFamily="50" charset="-128"/>
              </a:rPr>
              <a:t>と内部メモリー</a:t>
            </a:r>
          </a:p>
        </p:txBody>
      </p:sp>
      <p:sp>
        <p:nvSpPr>
          <p:cNvPr id="5" name="テキスト ボックス 4">
            <a:extLst>
              <a:ext uri="{FF2B5EF4-FFF2-40B4-BE49-F238E27FC236}">
                <a16:creationId xmlns:a16="http://schemas.microsoft.com/office/drawing/2014/main" id="{9E534332-9A36-6BDB-1FE0-66EBF25BA612}"/>
              </a:ext>
            </a:extLst>
          </p:cNvPr>
          <p:cNvSpPr txBox="1"/>
          <p:nvPr/>
        </p:nvSpPr>
        <p:spPr>
          <a:xfrm>
            <a:off x="1201424" y="701229"/>
            <a:ext cx="7225055" cy="923330"/>
          </a:xfrm>
          <a:prstGeom prst="rect">
            <a:avLst/>
          </a:prstGeom>
          <a:noFill/>
        </p:spPr>
        <p:txBody>
          <a:bodyPr wrap="none" rtlCol="0">
            <a:spAutoFit/>
          </a:bodyPr>
          <a:lstStyle/>
          <a:p>
            <a:pPr marL="342900" indent="-342900" algn="l">
              <a:buFont typeface="+mj-lt"/>
              <a:buAutoNum type="arabicPeriod"/>
            </a:pPr>
            <a:r>
              <a:rPr kumimoji="1" lang="ja-JP" altLang="en-US" dirty="0">
                <a:latin typeface="メイリオ" panose="020B0604030504040204" pitchFamily="50" charset="-128"/>
                <a:ea typeface="メイリオ" panose="020B0604030504040204" pitchFamily="50" charset="-128"/>
              </a:rPr>
              <a:t>コンピュータは</a:t>
            </a:r>
            <a:r>
              <a:rPr kumimoji="1" lang="en-US" altLang="ja-JP" dirty="0">
                <a:latin typeface="メイリオ" panose="020B0604030504040204" pitchFamily="50" charset="-128"/>
                <a:ea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rPr>
              <a:t>進数しか理解しない</a:t>
            </a:r>
            <a:endParaRPr kumimoji="1" lang="en-US" altLang="ja-JP"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kumimoji="1" lang="ja-JP" altLang="en-US" dirty="0">
                <a:latin typeface="メイリオ" panose="020B0604030504040204" pitchFamily="50" charset="-128"/>
                <a:ea typeface="メイリオ" panose="020B0604030504040204" pitchFamily="50" charset="-128"/>
              </a:rPr>
              <a:t>プログラミング言語はそのままではコンピュータは理解できない</a:t>
            </a:r>
            <a:endParaRPr kumimoji="1" lang="en-US" altLang="ja-JP"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kumimoji="1" lang="ja-JP" altLang="en-US" dirty="0">
                <a:latin typeface="メイリオ" panose="020B0604030504040204" pitchFamily="50" charset="-128"/>
                <a:ea typeface="メイリオ" panose="020B0604030504040204" pitchFamily="50" charset="-128"/>
              </a:rPr>
              <a:t>プログラミング言語を</a:t>
            </a:r>
            <a:r>
              <a:rPr kumimoji="1" lang="en-US" altLang="ja-JP" dirty="0">
                <a:latin typeface="メイリオ" panose="020B0604030504040204" pitchFamily="50" charset="-128"/>
                <a:ea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rPr>
              <a:t>進数に翻訳する必要がある</a:t>
            </a:r>
          </a:p>
        </p:txBody>
      </p:sp>
      <p:sp>
        <p:nvSpPr>
          <p:cNvPr id="7" name="正方形/長方形 6">
            <a:extLst>
              <a:ext uri="{FF2B5EF4-FFF2-40B4-BE49-F238E27FC236}">
                <a16:creationId xmlns:a16="http://schemas.microsoft.com/office/drawing/2014/main" id="{5053B843-85AA-09FF-7BD2-8B5AB2339C76}"/>
              </a:ext>
            </a:extLst>
          </p:cNvPr>
          <p:cNvSpPr/>
          <p:nvPr/>
        </p:nvSpPr>
        <p:spPr>
          <a:xfrm>
            <a:off x="1608083" y="2599720"/>
            <a:ext cx="5001546" cy="5465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python</a:t>
            </a:r>
            <a:r>
              <a:rPr kumimoji="1" lang="ja-JP" altLang="en-US" dirty="0">
                <a:solidFill>
                  <a:schemeClr val="tx1"/>
                </a:solidFill>
              </a:rPr>
              <a:t>インタープリタ（ミドルウエア）</a:t>
            </a:r>
          </a:p>
        </p:txBody>
      </p:sp>
      <p:sp>
        <p:nvSpPr>
          <p:cNvPr id="10" name="テキスト ボックス 9">
            <a:extLst>
              <a:ext uri="{FF2B5EF4-FFF2-40B4-BE49-F238E27FC236}">
                <a16:creationId xmlns:a16="http://schemas.microsoft.com/office/drawing/2014/main" id="{686D82B2-66E9-EC0A-D670-63F4F4D454B1}"/>
              </a:ext>
            </a:extLst>
          </p:cNvPr>
          <p:cNvSpPr txBox="1"/>
          <p:nvPr/>
        </p:nvSpPr>
        <p:spPr>
          <a:xfrm>
            <a:off x="1814412" y="5793295"/>
            <a:ext cx="3461140"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CPU(Central Processing Unit)</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F948356F-1C30-B742-BD17-4802710B1D81}"/>
              </a:ext>
            </a:extLst>
          </p:cNvPr>
          <p:cNvSpPr txBox="1"/>
          <p:nvPr/>
        </p:nvSpPr>
        <p:spPr>
          <a:xfrm>
            <a:off x="2703235" y="4153687"/>
            <a:ext cx="2954655"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記憶領域（内部メモリー）</a:t>
            </a:r>
          </a:p>
        </p:txBody>
      </p:sp>
      <p:pic>
        <p:nvPicPr>
          <p:cNvPr id="1030" name="Picture 6" descr="CPU、メモリ、HDDの役割の違い｜パソコンを購入する際のチェックポイントも紹介 | @niftyIT小ネタ帳">
            <a:extLst>
              <a:ext uri="{FF2B5EF4-FFF2-40B4-BE49-F238E27FC236}">
                <a16:creationId xmlns:a16="http://schemas.microsoft.com/office/drawing/2014/main" id="{B7EA5B8F-11F9-4661-2A88-16E2BDE18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381" y="5389830"/>
            <a:ext cx="1766823" cy="11757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Tエンジニアの豆知識 CPUのアーキテクチャって？ | 株式会社ビヨンド">
            <a:extLst>
              <a:ext uri="{FF2B5EF4-FFF2-40B4-BE49-F238E27FC236}">
                <a16:creationId xmlns:a16="http://schemas.microsoft.com/office/drawing/2014/main" id="{79E7C04F-EDB6-C948-764F-A7EADC060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174" y="5466650"/>
            <a:ext cx="1022100" cy="102210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D91DFDAB-00C0-504D-32B5-E7F78E4FD781}"/>
              </a:ext>
            </a:extLst>
          </p:cNvPr>
          <p:cNvSpPr txBox="1"/>
          <p:nvPr/>
        </p:nvSpPr>
        <p:spPr>
          <a:xfrm>
            <a:off x="4813952" y="5061451"/>
            <a:ext cx="156966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命令＋データ</a:t>
            </a:r>
          </a:p>
        </p:txBody>
      </p:sp>
      <p:sp>
        <p:nvSpPr>
          <p:cNvPr id="23" name="テキスト ボックス 22">
            <a:extLst>
              <a:ext uri="{FF2B5EF4-FFF2-40B4-BE49-F238E27FC236}">
                <a16:creationId xmlns:a16="http://schemas.microsoft.com/office/drawing/2014/main" id="{766C047C-DB83-8764-9D1A-2F8C4C773D6D}"/>
              </a:ext>
            </a:extLst>
          </p:cNvPr>
          <p:cNvSpPr txBox="1"/>
          <p:nvPr/>
        </p:nvSpPr>
        <p:spPr>
          <a:xfrm>
            <a:off x="2450410" y="5110453"/>
            <a:ext cx="1107996"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処理結果</a:t>
            </a:r>
          </a:p>
        </p:txBody>
      </p:sp>
      <p:sp>
        <p:nvSpPr>
          <p:cNvPr id="24" name="テキスト ボックス 23">
            <a:extLst>
              <a:ext uri="{FF2B5EF4-FFF2-40B4-BE49-F238E27FC236}">
                <a16:creationId xmlns:a16="http://schemas.microsoft.com/office/drawing/2014/main" id="{EA8D09BD-2F1B-35F1-C418-798CA1EDFDAC}"/>
              </a:ext>
            </a:extLst>
          </p:cNvPr>
          <p:cNvSpPr txBox="1"/>
          <p:nvPr/>
        </p:nvSpPr>
        <p:spPr>
          <a:xfrm>
            <a:off x="7371387" y="2466710"/>
            <a:ext cx="4108817" cy="923330"/>
          </a:xfrm>
          <a:prstGeom prst="rect">
            <a:avLst/>
          </a:prstGeom>
          <a:noFill/>
        </p:spPr>
        <p:txBody>
          <a:bodyPr wrap="none" rtlCol="0">
            <a:spAutoFit/>
          </a:bodyPr>
          <a:lstStyle/>
          <a:p>
            <a:pPr algn="l"/>
            <a:r>
              <a:rPr kumimoji="1" lang="ja-JP" altLang="en-US" b="1" dirty="0">
                <a:latin typeface="メイリオ" panose="020B0604030504040204" pitchFamily="50" charset="-128"/>
                <a:ea typeface="メイリオ" panose="020B0604030504040204" pitchFamily="50" charset="-128"/>
              </a:rPr>
              <a:t>内部メモリーの特徴</a:t>
            </a:r>
            <a:endParaRPr kumimoji="1" lang="en-US" altLang="ja-JP" b="1"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・スイッチを切るとデータは消える</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・容量は大きくはない</a:t>
            </a:r>
          </a:p>
        </p:txBody>
      </p:sp>
      <p:pic>
        <p:nvPicPr>
          <p:cNvPr id="31" name="図 30">
            <a:extLst>
              <a:ext uri="{FF2B5EF4-FFF2-40B4-BE49-F238E27FC236}">
                <a16:creationId xmlns:a16="http://schemas.microsoft.com/office/drawing/2014/main" id="{73358B5D-2DE9-2A68-852D-1014974BB946}"/>
              </a:ext>
            </a:extLst>
          </p:cNvPr>
          <p:cNvPicPr>
            <a:picLocks noChangeAspect="1"/>
          </p:cNvPicPr>
          <p:nvPr/>
        </p:nvPicPr>
        <p:blipFill>
          <a:blip r:embed="rId5"/>
          <a:stretch>
            <a:fillRect/>
          </a:stretch>
        </p:blipFill>
        <p:spPr>
          <a:xfrm>
            <a:off x="2792869" y="1731006"/>
            <a:ext cx="3304954" cy="515895"/>
          </a:xfrm>
          <a:prstGeom prst="rect">
            <a:avLst/>
          </a:prstGeom>
        </p:spPr>
      </p:pic>
      <p:sp>
        <p:nvSpPr>
          <p:cNvPr id="32" name="テキスト ボックス 31">
            <a:extLst>
              <a:ext uri="{FF2B5EF4-FFF2-40B4-BE49-F238E27FC236}">
                <a16:creationId xmlns:a16="http://schemas.microsoft.com/office/drawing/2014/main" id="{F20178B3-FA4E-0588-DCD1-ACB3478D7E39}"/>
              </a:ext>
            </a:extLst>
          </p:cNvPr>
          <p:cNvSpPr txBox="1"/>
          <p:nvPr/>
        </p:nvSpPr>
        <p:spPr>
          <a:xfrm>
            <a:off x="4445346" y="3497806"/>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0101</a:t>
            </a:r>
            <a:endParaRPr kumimoji="1" lang="ja-JP" altLang="en-US" sz="2400" dirty="0">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EF791DC6-3875-01CC-8C91-AACF3CB04A77}"/>
              </a:ext>
            </a:extLst>
          </p:cNvPr>
          <p:cNvSpPr txBox="1"/>
          <p:nvPr/>
        </p:nvSpPr>
        <p:spPr>
          <a:xfrm>
            <a:off x="5515448" y="3486758"/>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0011</a:t>
            </a:r>
            <a:endParaRPr kumimoji="1" lang="ja-JP" altLang="en-US" sz="2400"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A6865110-FFB4-14E8-C20A-F2A177AB3FB7}"/>
              </a:ext>
            </a:extLst>
          </p:cNvPr>
          <p:cNvSpPr txBox="1"/>
          <p:nvPr/>
        </p:nvSpPr>
        <p:spPr>
          <a:xfrm>
            <a:off x="5229372" y="3486757"/>
            <a:ext cx="43152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36" name="矢印: 下 35">
            <a:extLst>
              <a:ext uri="{FF2B5EF4-FFF2-40B4-BE49-F238E27FC236}">
                <a16:creationId xmlns:a16="http://schemas.microsoft.com/office/drawing/2014/main" id="{0C8D2661-EC1A-7990-3238-C3F4DECF093E}"/>
              </a:ext>
            </a:extLst>
          </p:cNvPr>
          <p:cNvSpPr/>
          <p:nvPr/>
        </p:nvSpPr>
        <p:spPr>
          <a:xfrm>
            <a:off x="5029200" y="2365292"/>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44AA1A95-30FD-535E-ACC6-9232A06FBBE7}"/>
              </a:ext>
            </a:extLst>
          </p:cNvPr>
          <p:cNvSpPr/>
          <p:nvPr/>
        </p:nvSpPr>
        <p:spPr>
          <a:xfrm>
            <a:off x="1608083" y="3998580"/>
            <a:ext cx="5001546" cy="5465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 name="正方形/長方形 37">
            <a:extLst>
              <a:ext uri="{FF2B5EF4-FFF2-40B4-BE49-F238E27FC236}">
                <a16:creationId xmlns:a16="http://schemas.microsoft.com/office/drawing/2014/main" id="{DFB40056-E232-7E6E-2432-DE50F3A46509}"/>
              </a:ext>
            </a:extLst>
          </p:cNvPr>
          <p:cNvSpPr/>
          <p:nvPr/>
        </p:nvSpPr>
        <p:spPr>
          <a:xfrm>
            <a:off x="1608083" y="5627650"/>
            <a:ext cx="5001546" cy="7001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9" name="テキスト ボックス 38">
            <a:extLst>
              <a:ext uri="{FF2B5EF4-FFF2-40B4-BE49-F238E27FC236}">
                <a16:creationId xmlns:a16="http://schemas.microsoft.com/office/drawing/2014/main" id="{A06FB650-1BE8-E49D-88FC-FEA9EEE6A4C1}"/>
              </a:ext>
            </a:extLst>
          </p:cNvPr>
          <p:cNvSpPr txBox="1"/>
          <p:nvPr/>
        </p:nvSpPr>
        <p:spPr>
          <a:xfrm>
            <a:off x="2486807" y="4742563"/>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1000</a:t>
            </a:r>
            <a:endParaRPr kumimoji="1" lang="ja-JP" altLang="en-US" sz="2400" dirty="0">
              <a:latin typeface="メイリオ" panose="020B0604030504040204" pitchFamily="50" charset="-128"/>
              <a:ea typeface="メイリオ" panose="020B0604030504040204" pitchFamily="50" charset="-128"/>
            </a:endParaRPr>
          </a:p>
        </p:txBody>
      </p:sp>
      <p:sp>
        <p:nvSpPr>
          <p:cNvPr id="40" name="矢印: 下 39">
            <a:extLst>
              <a:ext uri="{FF2B5EF4-FFF2-40B4-BE49-F238E27FC236}">
                <a16:creationId xmlns:a16="http://schemas.microsoft.com/office/drawing/2014/main" id="{FB5DBA7A-A851-A13F-E759-AFD7839714A8}"/>
              </a:ext>
            </a:extLst>
          </p:cNvPr>
          <p:cNvSpPr/>
          <p:nvPr/>
        </p:nvSpPr>
        <p:spPr>
          <a:xfrm flipV="1">
            <a:off x="2618515" y="4481783"/>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3F492DD1-36D7-1E4F-1390-ED3EFA46FFA5}"/>
              </a:ext>
            </a:extLst>
          </p:cNvPr>
          <p:cNvSpPr txBox="1"/>
          <p:nvPr/>
        </p:nvSpPr>
        <p:spPr>
          <a:xfrm>
            <a:off x="4701980" y="4678126"/>
            <a:ext cx="1872629"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 [0101,0011]</a:t>
            </a:r>
            <a:endParaRPr kumimoji="1" lang="ja-JP" altLang="en-US" dirty="0">
              <a:latin typeface="メイリオ" panose="020B0604030504040204" pitchFamily="50" charset="-128"/>
              <a:ea typeface="メイリオ" panose="020B0604030504040204" pitchFamily="50" charset="-128"/>
            </a:endParaRPr>
          </a:p>
        </p:txBody>
      </p:sp>
      <p:sp>
        <p:nvSpPr>
          <p:cNvPr id="42" name="矢印: 下 41">
            <a:extLst>
              <a:ext uri="{FF2B5EF4-FFF2-40B4-BE49-F238E27FC236}">
                <a16:creationId xmlns:a16="http://schemas.microsoft.com/office/drawing/2014/main" id="{6EC9855A-198C-805B-323F-B8544FE6DE35}"/>
              </a:ext>
            </a:extLst>
          </p:cNvPr>
          <p:cNvSpPr/>
          <p:nvPr/>
        </p:nvSpPr>
        <p:spPr>
          <a:xfrm>
            <a:off x="5071978" y="4506186"/>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下 43">
            <a:extLst>
              <a:ext uri="{FF2B5EF4-FFF2-40B4-BE49-F238E27FC236}">
                <a16:creationId xmlns:a16="http://schemas.microsoft.com/office/drawing/2014/main" id="{A5C05E3A-598A-E661-3AFA-98C78F704B40}"/>
              </a:ext>
            </a:extLst>
          </p:cNvPr>
          <p:cNvSpPr/>
          <p:nvPr/>
        </p:nvSpPr>
        <p:spPr>
          <a:xfrm flipV="1">
            <a:off x="2640485" y="2499061"/>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938DFAE0-F255-B598-DC22-F79C1DD7FB65}"/>
              </a:ext>
            </a:extLst>
          </p:cNvPr>
          <p:cNvSpPr txBox="1"/>
          <p:nvPr/>
        </p:nvSpPr>
        <p:spPr>
          <a:xfrm>
            <a:off x="2530560" y="3483765"/>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1000</a:t>
            </a:r>
            <a:endParaRPr kumimoji="1" lang="ja-JP" altLang="en-US"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id="{DF00704F-F187-60CD-E8EB-A281BFD3491A}"/>
              </a:ext>
            </a:extLst>
          </p:cNvPr>
          <p:cNvSpPr txBox="1"/>
          <p:nvPr/>
        </p:nvSpPr>
        <p:spPr>
          <a:xfrm>
            <a:off x="2881620" y="2235878"/>
            <a:ext cx="37542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8</a:t>
            </a:r>
            <a:endParaRPr kumimoji="1" lang="ja-JP" altLang="en-US" sz="2400" dirty="0">
              <a:latin typeface="メイリオ" panose="020B0604030504040204" pitchFamily="50" charset="-128"/>
              <a:ea typeface="メイリオ" panose="020B0604030504040204" pitchFamily="50" charset="-128"/>
            </a:endParaRPr>
          </a:p>
        </p:txBody>
      </p:sp>
      <p:sp>
        <p:nvSpPr>
          <p:cNvPr id="47" name="吹き出し: 角を丸めた四角形 46">
            <a:extLst>
              <a:ext uri="{FF2B5EF4-FFF2-40B4-BE49-F238E27FC236}">
                <a16:creationId xmlns:a16="http://schemas.microsoft.com/office/drawing/2014/main" id="{5A44FEDB-BBE3-FAF2-E9EF-7C8C4DA8D7AE}"/>
              </a:ext>
            </a:extLst>
          </p:cNvPr>
          <p:cNvSpPr/>
          <p:nvPr/>
        </p:nvSpPr>
        <p:spPr>
          <a:xfrm>
            <a:off x="7290262" y="2365292"/>
            <a:ext cx="4189942" cy="1024748"/>
          </a:xfrm>
          <a:prstGeom prst="wedgeRoundRectCallout">
            <a:avLst>
              <a:gd name="adj1" fmla="val -20833"/>
              <a:gd name="adj2" fmla="val 92514"/>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3611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9E5F67F-3067-4120-888D-30B9D0294938}"/>
              </a:ext>
            </a:extLst>
          </p:cNvPr>
          <p:cNvPicPr>
            <a:picLocks noChangeAspect="1"/>
          </p:cNvPicPr>
          <p:nvPr/>
        </p:nvPicPr>
        <p:blipFill>
          <a:blip r:embed="rId2"/>
          <a:stretch>
            <a:fillRect/>
          </a:stretch>
        </p:blipFill>
        <p:spPr>
          <a:xfrm>
            <a:off x="1804280" y="4435054"/>
            <a:ext cx="1236123" cy="1733374"/>
          </a:xfrm>
          <a:prstGeom prst="rect">
            <a:avLst/>
          </a:prstGeom>
        </p:spPr>
      </p:pic>
      <p:sp>
        <p:nvSpPr>
          <p:cNvPr id="9" name="矢印: 右 8">
            <a:extLst>
              <a:ext uri="{FF2B5EF4-FFF2-40B4-BE49-F238E27FC236}">
                <a16:creationId xmlns:a16="http://schemas.microsoft.com/office/drawing/2014/main" id="{0BD50FDD-2572-4F2C-AD0F-30BF5C26B34F}"/>
              </a:ext>
            </a:extLst>
          </p:cNvPr>
          <p:cNvSpPr/>
          <p:nvPr/>
        </p:nvSpPr>
        <p:spPr>
          <a:xfrm>
            <a:off x="3825344" y="5724480"/>
            <a:ext cx="990794" cy="596348"/>
          </a:xfrm>
          <a:prstGeom prst="rightArrow">
            <a:avLst>
              <a:gd name="adj1" fmla="val 50000"/>
              <a:gd name="adj2" fmla="val 7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3B83A47-FAD8-4ECD-8C9A-90996BFA0115}"/>
              </a:ext>
            </a:extLst>
          </p:cNvPr>
          <p:cNvSpPr txBox="1"/>
          <p:nvPr/>
        </p:nvSpPr>
        <p:spPr>
          <a:xfrm>
            <a:off x="3612647" y="5406486"/>
            <a:ext cx="1210588"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読み込む</a:t>
            </a:r>
          </a:p>
        </p:txBody>
      </p:sp>
      <p:pic>
        <p:nvPicPr>
          <p:cNvPr id="27" name="図 26">
            <a:extLst>
              <a:ext uri="{FF2B5EF4-FFF2-40B4-BE49-F238E27FC236}">
                <a16:creationId xmlns:a16="http://schemas.microsoft.com/office/drawing/2014/main" id="{48D4D9DD-0411-C312-F3D2-00AC3CD23973}"/>
              </a:ext>
            </a:extLst>
          </p:cNvPr>
          <p:cNvPicPr>
            <a:picLocks noChangeAspect="1"/>
          </p:cNvPicPr>
          <p:nvPr/>
        </p:nvPicPr>
        <p:blipFill>
          <a:blip r:embed="rId3"/>
          <a:stretch>
            <a:fillRect/>
          </a:stretch>
        </p:blipFill>
        <p:spPr>
          <a:xfrm>
            <a:off x="9961444" y="3958270"/>
            <a:ext cx="2116090" cy="700661"/>
          </a:xfrm>
          <a:prstGeom prst="rect">
            <a:avLst/>
          </a:prstGeom>
        </p:spPr>
      </p:pic>
      <p:sp>
        <p:nvSpPr>
          <p:cNvPr id="28" name="正方形/長方形 27">
            <a:extLst>
              <a:ext uri="{FF2B5EF4-FFF2-40B4-BE49-F238E27FC236}">
                <a16:creationId xmlns:a16="http://schemas.microsoft.com/office/drawing/2014/main" id="{296DA6E7-B23A-B87F-91D6-E043D06AF6C2}"/>
              </a:ext>
            </a:extLst>
          </p:cNvPr>
          <p:cNvSpPr/>
          <p:nvPr/>
        </p:nvSpPr>
        <p:spPr>
          <a:xfrm>
            <a:off x="4875178" y="2883495"/>
            <a:ext cx="5001546" cy="5465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python</a:t>
            </a:r>
            <a:r>
              <a:rPr kumimoji="1" lang="ja-JP" altLang="en-US" dirty="0">
                <a:solidFill>
                  <a:schemeClr val="tx1"/>
                </a:solidFill>
              </a:rPr>
              <a:t>インタープリタ（ミドルウエア）</a:t>
            </a:r>
          </a:p>
        </p:txBody>
      </p:sp>
      <p:sp>
        <p:nvSpPr>
          <p:cNvPr id="29" name="テキスト ボックス 28">
            <a:extLst>
              <a:ext uri="{FF2B5EF4-FFF2-40B4-BE49-F238E27FC236}">
                <a16:creationId xmlns:a16="http://schemas.microsoft.com/office/drawing/2014/main" id="{591C3F7D-4FBF-F8EC-689A-0FE066D44B56}"/>
              </a:ext>
            </a:extLst>
          </p:cNvPr>
          <p:cNvSpPr txBox="1"/>
          <p:nvPr/>
        </p:nvSpPr>
        <p:spPr>
          <a:xfrm>
            <a:off x="5081507" y="5806135"/>
            <a:ext cx="3461140"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CPU(Central Processing Unit)</a:t>
            </a:r>
            <a:endParaRPr kumimoji="1" lang="ja-JP" altLang="en-US"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F6666472-64B6-BDDA-21DE-6C1321E6BD84}"/>
              </a:ext>
            </a:extLst>
          </p:cNvPr>
          <p:cNvSpPr txBox="1"/>
          <p:nvPr/>
        </p:nvSpPr>
        <p:spPr>
          <a:xfrm>
            <a:off x="5970330" y="4166527"/>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記憶領域（内部メモリ）</a:t>
            </a:r>
          </a:p>
        </p:txBody>
      </p:sp>
      <p:pic>
        <p:nvPicPr>
          <p:cNvPr id="31" name="Picture 6" descr="CPU、メモリ、HDDの役割の違い｜パソコンを購入する際のチェックポイントも紹介 | @niftyIT小ネタ帳">
            <a:extLst>
              <a:ext uri="{FF2B5EF4-FFF2-40B4-BE49-F238E27FC236}">
                <a16:creationId xmlns:a16="http://schemas.microsoft.com/office/drawing/2014/main" id="{336A0B06-5D56-3168-C8CA-6E41D433E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031" y="5348134"/>
            <a:ext cx="1766823" cy="11757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ITエンジニアの豆知識 CPUのアーキテクチャって？ | 株式会社ビヨンド">
            <a:extLst>
              <a:ext uri="{FF2B5EF4-FFF2-40B4-BE49-F238E27FC236}">
                <a16:creationId xmlns:a16="http://schemas.microsoft.com/office/drawing/2014/main" id="{0DE3DB43-1AF2-B989-6D34-398F65F7B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7269" y="5479490"/>
            <a:ext cx="1022100" cy="1022100"/>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7C4CA804-949F-E6BF-FC75-54B39E780405}"/>
              </a:ext>
            </a:extLst>
          </p:cNvPr>
          <p:cNvSpPr txBox="1"/>
          <p:nvPr/>
        </p:nvSpPr>
        <p:spPr>
          <a:xfrm>
            <a:off x="8081047" y="5074291"/>
            <a:ext cx="156966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命令＋データ</a:t>
            </a:r>
          </a:p>
        </p:txBody>
      </p:sp>
      <p:sp>
        <p:nvSpPr>
          <p:cNvPr id="34" name="テキスト ボックス 33">
            <a:extLst>
              <a:ext uri="{FF2B5EF4-FFF2-40B4-BE49-F238E27FC236}">
                <a16:creationId xmlns:a16="http://schemas.microsoft.com/office/drawing/2014/main" id="{6EC3B9D4-5307-C2C3-AF4E-6C87AD44E101}"/>
              </a:ext>
            </a:extLst>
          </p:cNvPr>
          <p:cNvSpPr txBox="1"/>
          <p:nvPr/>
        </p:nvSpPr>
        <p:spPr>
          <a:xfrm>
            <a:off x="5717505" y="5123293"/>
            <a:ext cx="1107996"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処理結果</a:t>
            </a:r>
          </a:p>
        </p:txBody>
      </p:sp>
      <p:sp>
        <p:nvSpPr>
          <p:cNvPr id="35" name="テキスト ボックス 34">
            <a:extLst>
              <a:ext uri="{FF2B5EF4-FFF2-40B4-BE49-F238E27FC236}">
                <a16:creationId xmlns:a16="http://schemas.microsoft.com/office/drawing/2014/main" id="{837E3D36-0033-68BD-6829-2651DADF9A7E}"/>
              </a:ext>
            </a:extLst>
          </p:cNvPr>
          <p:cNvSpPr txBox="1"/>
          <p:nvPr/>
        </p:nvSpPr>
        <p:spPr>
          <a:xfrm>
            <a:off x="19302" y="1728572"/>
            <a:ext cx="4544834" cy="1938992"/>
          </a:xfrm>
          <a:prstGeom prst="rect">
            <a:avLst/>
          </a:prstGeom>
          <a:noFill/>
        </p:spPr>
        <p:txBody>
          <a:bodyPr wrap="none" rtlCol="0">
            <a:spAutoFit/>
          </a:bodyPr>
          <a:lstStyle/>
          <a:p>
            <a:pPr algn="l"/>
            <a:r>
              <a:rPr kumimoji="1" lang="ja-JP" altLang="en-US" sz="2000" b="1" dirty="0">
                <a:latin typeface="メイリオ" panose="020B0604030504040204" pitchFamily="50" charset="-128"/>
                <a:ea typeface="メイリオ" panose="020B0604030504040204" pitchFamily="50" charset="-128"/>
              </a:rPr>
              <a:t>内部メモリーの特徴</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・スイッチを切るとデータは消える</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・容量は大きくはない</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外部メモリーの特徴</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・スイッチを切ってもデータを保存</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・大容量</a:t>
            </a:r>
          </a:p>
        </p:txBody>
      </p:sp>
      <p:sp>
        <p:nvSpPr>
          <p:cNvPr id="40" name="矢印: 下 39">
            <a:extLst>
              <a:ext uri="{FF2B5EF4-FFF2-40B4-BE49-F238E27FC236}">
                <a16:creationId xmlns:a16="http://schemas.microsoft.com/office/drawing/2014/main" id="{BAF13B58-1F80-4463-001E-96F28D2A1E46}"/>
              </a:ext>
            </a:extLst>
          </p:cNvPr>
          <p:cNvSpPr/>
          <p:nvPr/>
        </p:nvSpPr>
        <p:spPr>
          <a:xfrm>
            <a:off x="8296295" y="2649067"/>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754EA49-D2F4-5149-4003-216CB888614F}"/>
              </a:ext>
            </a:extLst>
          </p:cNvPr>
          <p:cNvSpPr/>
          <p:nvPr/>
        </p:nvSpPr>
        <p:spPr>
          <a:xfrm>
            <a:off x="4875178" y="4011420"/>
            <a:ext cx="5001546" cy="5465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正方形/長方形 41">
            <a:extLst>
              <a:ext uri="{FF2B5EF4-FFF2-40B4-BE49-F238E27FC236}">
                <a16:creationId xmlns:a16="http://schemas.microsoft.com/office/drawing/2014/main" id="{B5B3C19F-5123-C31B-F7A3-48B092B4B55C}"/>
              </a:ext>
            </a:extLst>
          </p:cNvPr>
          <p:cNvSpPr/>
          <p:nvPr/>
        </p:nvSpPr>
        <p:spPr>
          <a:xfrm>
            <a:off x="4875178" y="5640490"/>
            <a:ext cx="5001546" cy="7001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4" name="矢印: 下 43">
            <a:extLst>
              <a:ext uri="{FF2B5EF4-FFF2-40B4-BE49-F238E27FC236}">
                <a16:creationId xmlns:a16="http://schemas.microsoft.com/office/drawing/2014/main" id="{BF2DA1D4-1D08-330D-341B-B8B5976BBF51}"/>
              </a:ext>
            </a:extLst>
          </p:cNvPr>
          <p:cNvSpPr/>
          <p:nvPr/>
        </p:nvSpPr>
        <p:spPr>
          <a:xfrm flipV="1">
            <a:off x="5885610" y="4494623"/>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下 45">
            <a:extLst>
              <a:ext uri="{FF2B5EF4-FFF2-40B4-BE49-F238E27FC236}">
                <a16:creationId xmlns:a16="http://schemas.microsoft.com/office/drawing/2014/main" id="{FCD36285-B012-26BF-84F3-C834F7391383}"/>
              </a:ext>
            </a:extLst>
          </p:cNvPr>
          <p:cNvSpPr/>
          <p:nvPr/>
        </p:nvSpPr>
        <p:spPr>
          <a:xfrm>
            <a:off x="8339073" y="4519026"/>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下 46">
            <a:extLst>
              <a:ext uri="{FF2B5EF4-FFF2-40B4-BE49-F238E27FC236}">
                <a16:creationId xmlns:a16="http://schemas.microsoft.com/office/drawing/2014/main" id="{D468B6D4-049C-A52D-A475-27A3664F11BD}"/>
              </a:ext>
            </a:extLst>
          </p:cNvPr>
          <p:cNvSpPr/>
          <p:nvPr/>
        </p:nvSpPr>
        <p:spPr>
          <a:xfrm flipV="1">
            <a:off x="5907580" y="2782836"/>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F5F0BA15-1167-D824-7F71-36C7B2D7724E}"/>
              </a:ext>
            </a:extLst>
          </p:cNvPr>
          <p:cNvPicPr>
            <a:picLocks noChangeAspect="1"/>
          </p:cNvPicPr>
          <p:nvPr/>
        </p:nvPicPr>
        <p:blipFill>
          <a:blip r:embed="rId2"/>
          <a:stretch>
            <a:fillRect/>
          </a:stretch>
        </p:blipFill>
        <p:spPr>
          <a:xfrm>
            <a:off x="1956680" y="4587454"/>
            <a:ext cx="1236123" cy="1733374"/>
          </a:xfrm>
          <a:prstGeom prst="rect">
            <a:avLst/>
          </a:prstGeom>
        </p:spPr>
      </p:pic>
      <p:pic>
        <p:nvPicPr>
          <p:cNvPr id="52" name="図 51">
            <a:extLst>
              <a:ext uri="{FF2B5EF4-FFF2-40B4-BE49-F238E27FC236}">
                <a16:creationId xmlns:a16="http://schemas.microsoft.com/office/drawing/2014/main" id="{D85089B5-031D-F5E8-8700-1D69712031A8}"/>
              </a:ext>
            </a:extLst>
          </p:cNvPr>
          <p:cNvPicPr>
            <a:picLocks noChangeAspect="1"/>
          </p:cNvPicPr>
          <p:nvPr/>
        </p:nvPicPr>
        <p:blipFill>
          <a:blip r:embed="rId2"/>
          <a:stretch>
            <a:fillRect/>
          </a:stretch>
        </p:blipFill>
        <p:spPr>
          <a:xfrm>
            <a:off x="2109080" y="4739854"/>
            <a:ext cx="1236123" cy="1733374"/>
          </a:xfrm>
          <a:prstGeom prst="rect">
            <a:avLst/>
          </a:prstGeom>
        </p:spPr>
      </p:pic>
      <p:sp>
        <p:nvSpPr>
          <p:cNvPr id="54" name="正方形/長方形 53">
            <a:extLst>
              <a:ext uri="{FF2B5EF4-FFF2-40B4-BE49-F238E27FC236}">
                <a16:creationId xmlns:a16="http://schemas.microsoft.com/office/drawing/2014/main" id="{A0CA4F56-294A-4AE4-0A59-454B463F22A6}"/>
              </a:ext>
            </a:extLst>
          </p:cNvPr>
          <p:cNvSpPr/>
          <p:nvPr/>
        </p:nvSpPr>
        <p:spPr>
          <a:xfrm>
            <a:off x="1090844" y="4419389"/>
            <a:ext cx="2675460" cy="2284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6711A33-55D5-4332-B0B0-3C6D62CF11BF}"/>
              </a:ext>
            </a:extLst>
          </p:cNvPr>
          <p:cNvSpPr txBox="1"/>
          <p:nvPr/>
        </p:nvSpPr>
        <p:spPr>
          <a:xfrm>
            <a:off x="1330275" y="4496916"/>
            <a:ext cx="1789830" cy="400110"/>
          </a:xfrm>
          <a:prstGeom prst="rect">
            <a:avLst/>
          </a:prstGeom>
          <a:solidFill>
            <a:schemeClr val="bg1"/>
          </a:solid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外部メモリ</a:t>
            </a:r>
          </a:p>
        </p:txBody>
      </p:sp>
      <p:sp>
        <p:nvSpPr>
          <p:cNvPr id="55" name="テキスト ボックス 54">
            <a:extLst>
              <a:ext uri="{FF2B5EF4-FFF2-40B4-BE49-F238E27FC236}">
                <a16:creationId xmlns:a16="http://schemas.microsoft.com/office/drawing/2014/main" id="{417B1263-61CB-59FC-2A07-01CF87F783E0}"/>
              </a:ext>
            </a:extLst>
          </p:cNvPr>
          <p:cNvSpPr txBox="1"/>
          <p:nvPr/>
        </p:nvSpPr>
        <p:spPr>
          <a:xfrm>
            <a:off x="7627866" y="2167828"/>
            <a:ext cx="371608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読み込み</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ファイル</a:t>
            </a:r>
            <a:r>
              <a:rPr kumimoji="1" lang="en-US" altLang="ja-JP" sz="2400" dirty="0">
                <a:latin typeface="メイリオ" panose="020B0604030504040204" pitchFamily="50" charset="-128"/>
                <a:ea typeface="メイリオ" panose="020B0604030504040204" pitchFamily="50" charset="-128"/>
              </a:rPr>
              <a:t>A.csv)</a:t>
            </a:r>
            <a:endParaRPr kumimoji="1" lang="ja-JP" altLang="en-US" sz="2400" dirty="0">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3EE10FDF-97AF-ABE8-C0AC-CEEE4F64285B}"/>
              </a:ext>
            </a:extLst>
          </p:cNvPr>
          <p:cNvSpPr txBox="1"/>
          <p:nvPr/>
        </p:nvSpPr>
        <p:spPr>
          <a:xfrm>
            <a:off x="4763184" y="2167828"/>
            <a:ext cx="299793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読み込みデータ名 </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7BFA105A-1D50-257A-51E3-3CB30F6CD2FA}"/>
              </a:ext>
            </a:extLst>
          </p:cNvPr>
          <p:cNvSpPr txBox="1"/>
          <p:nvPr/>
        </p:nvSpPr>
        <p:spPr>
          <a:xfrm>
            <a:off x="1934079" y="5745497"/>
            <a:ext cx="1707519"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ファイル</a:t>
            </a:r>
            <a:r>
              <a:rPr kumimoji="1" lang="en-US" altLang="ja-JP" dirty="0">
                <a:latin typeface="メイリオ" panose="020B0604030504040204" pitchFamily="50" charset="-128"/>
                <a:ea typeface="メイリオ" panose="020B0604030504040204" pitchFamily="50" charset="-128"/>
              </a:rPr>
              <a:t>A.csv</a:t>
            </a:r>
            <a:endParaRPr kumimoji="1" lang="ja-JP" altLang="en-US" dirty="0">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F1D3AE07-8463-41EA-E0EE-8C86B84DA952}"/>
              </a:ext>
            </a:extLst>
          </p:cNvPr>
          <p:cNvSpPr txBox="1"/>
          <p:nvPr/>
        </p:nvSpPr>
        <p:spPr>
          <a:xfrm>
            <a:off x="7761121" y="4763154"/>
            <a:ext cx="249299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ファイル読み込み命令</a:t>
            </a:r>
          </a:p>
        </p:txBody>
      </p:sp>
      <p:sp>
        <p:nvSpPr>
          <p:cNvPr id="59" name="テキスト ボックス 58">
            <a:extLst>
              <a:ext uri="{FF2B5EF4-FFF2-40B4-BE49-F238E27FC236}">
                <a16:creationId xmlns:a16="http://schemas.microsoft.com/office/drawing/2014/main" id="{29967978-FE69-9BB9-1F58-840A9C8E96F8}"/>
              </a:ext>
            </a:extLst>
          </p:cNvPr>
          <p:cNvSpPr txBox="1"/>
          <p:nvPr/>
        </p:nvSpPr>
        <p:spPr>
          <a:xfrm>
            <a:off x="5373522" y="4837294"/>
            <a:ext cx="180049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読み込みデータ</a:t>
            </a:r>
          </a:p>
        </p:txBody>
      </p:sp>
      <p:pic>
        <p:nvPicPr>
          <p:cNvPr id="2050" name="Picture 2" descr="SSDとHDDの違いとは？速度・容量・体感を詳しく比較！ | パソコンファーム">
            <a:extLst>
              <a:ext uri="{FF2B5EF4-FFF2-40B4-BE49-F238E27FC236}">
                <a16:creationId xmlns:a16="http://schemas.microsoft.com/office/drawing/2014/main" id="{761C8579-B098-420E-F4B6-9ECD395A29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7" y="5123293"/>
            <a:ext cx="1614052" cy="1204331"/>
          </a:xfrm>
          <a:prstGeom prst="rect">
            <a:avLst/>
          </a:prstGeom>
          <a:noFill/>
          <a:extLst>
            <a:ext uri="{909E8E84-426E-40DD-AFC4-6F175D3DCCD1}">
              <a14:hiddenFill xmlns:a14="http://schemas.microsoft.com/office/drawing/2010/main">
                <a:solidFill>
                  <a:srgbClr val="FFFFFF"/>
                </a:solidFill>
              </a14:hiddenFill>
            </a:ext>
          </a:extLst>
        </p:spPr>
      </p:pic>
      <p:sp>
        <p:nvSpPr>
          <p:cNvPr id="60" name="左中かっこ 59">
            <a:extLst>
              <a:ext uri="{FF2B5EF4-FFF2-40B4-BE49-F238E27FC236}">
                <a16:creationId xmlns:a16="http://schemas.microsoft.com/office/drawing/2014/main" id="{7669673E-77D8-9C3B-5283-7A87B663C486}"/>
              </a:ext>
            </a:extLst>
          </p:cNvPr>
          <p:cNvSpPr/>
          <p:nvPr/>
        </p:nvSpPr>
        <p:spPr>
          <a:xfrm rot="5400000">
            <a:off x="9945603" y="1057504"/>
            <a:ext cx="293962" cy="19266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B30F4EB7-270C-C064-2E93-416C30B6A5DC}"/>
              </a:ext>
            </a:extLst>
          </p:cNvPr>
          <p:cNvSpPr txBox="1"/>
          <p:nvPr/>
        </p:nvSpPr>
        <p:spPr>
          <a:xfrm>
            <a:off x="8923033" y="1389414"/>
            <a:ext cx="233910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物理ファイル名</a:t>
            </a:r>
          </a:p>
        </p:txBody>
      </p:sp>
      <p:sp>
        <p:nvSpPr>
          <p:cNvPr id="62" name="吹き出し: 四角形 61">
            <a:extLst>
              <a:ext uri="{FF2B5EF4-FFF2-40B4-BE49-F238E27FC236}">
                <a16:creationId xmlns:a16="http://schemas.microsoft.com/office/drawing/2014/main" id="{4FF1E119-7391-E8C8-82CA-90C07FE7D740}"/>
              </a:ext>
            </a:extLst>
          </p:cNvPr>
          <p:cNvSpPr/>
          <p:nvPr/>
        </p:nvSpPr>
        <p:spPr>
          <a:xfrm>
            <a:off x="10529494" y="2167828"/>
            <a:ext cx="659437" cy="481239"/>
          </a:xfrm>
          <a:prstGeom prst="wedgeRectCallout">
            <a:avLst>
              <a:gd name="adj1" fmla="val -14530"/>
              <a:gd name="adj2" fmla="val 9186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8DC46C2F-C30D-C53C-11F2-F77A66338B88}"/>
              </a:ext>
            </a:extLst>
          </p:cNvPr>
          <p:cNvSpPr txBox="1"/>
          <p:nvPr/>
        </p:nvSpPr>
        <p:spPr>
          <a:xfrm>
            <a:off x="10355128" y="2873878"/>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拡張子</a:t>
            </a:r>
          </a:p>
        </p:txBody>
      </p:sp>
      <p:sp>
        <p:nvSpPr>
          <p:cNvPr id="2" name="テキスト ボックス 1">
            <a:extLst>
              <a:ext uri="{FF2B5EF4-FFF2-40B4-BE49-F238E27FC236}">
                <a16:creationId xmlns:a16="http://schemas.microsoft.com/office/drawing/2014/main" id="{E516F2A5-147D-B8D0-052E-74FB9CFF0766}"/>
              </a:ext>
            </a:extLst>
          </p:cNvPr>
          <p:cNvSpPr txBox="1"/>
          <p:nvPr/>
        </p:nvSpPr>
        <p:spPr>
          <a:xfrm>
            <a:off x="1515880" y="6193070"/>
            <a:ext cx="2339102" cy="830997"/>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物理ファイル名</a:t>
            </a: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91A3F6A5-2537-1126-B772-3D16C244AC72}"/>
              </a:ext>
            </a:extLst>
          </p:cNvPr>
          <p:cNvSpPr txBox="1"/>
          <p:nvPr/>
        </p:nvSpPr>
        <p:spPr>
          <a:xfrm>
            <a:off x="117416" y="812289"/>
            <a:ext cx="4698722"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内部メモリと外部メモリ</a:t>
            </a:r>
          </a:p>
        </p:txBody>
      </p:sp>
    </p:spTree>
    <p:extLst>
      <p:ext uri="{BB962C8B-B14F-4D97-AF65-F5344CB8AC3E}">
        <p14:creationId xmlns:p14="http://schemas.microsoft.com/office/powerpoint/2010/main" val="2267377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7D666170-7C15-F943-B8B2-13741A209A6C}"/>
              </a:ext>
            </a:extLst>
          </p:cNvPr>
          <p:cNvSpPr/>
          <p:nvPr/>
        </p:nvSpPr>
        <p:spPr>
          <a:xfrm>
            <a:off x="4683967" y="2597178"/>
            <a:ext cx="4096139" cy="27959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E2A6B165-386F-4F02-9A37-5243EFA5D9B4}"/>
              </a:ext>
            </a:extLst>
          </p:cNvPr>
          <p:cNvSpPr/>
          <p:nvPr/>
        </p:nvSpPr>
        <p:spPr>
          <a:xfrm>
            <a:off x="2384446" y="2243236"/>
            <a:ext cx="2518639" cy="336446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990827A7-BF75-4B6E-974D-C3AFAF1CF000}"/>
              </a:ext>
            </a:extLst>
          </p:cNvPr>
          <p:cNvPicPr>
            <a:picLocks noChangeAspect="1"/>
          </p:cNvPicPr>
          <p:nvPr/>
        </p:nvPicPr>
        <p:blipFill>
          <a:blip r:embed="rId2"/>
          <a:stretch>
            <a:fillRect/>
          </a:stretch>
        </p:blipFill>
        <p:spPr>
          <a:xfrm>
            <a:off x="3058272" y="3435531"/>
            <a:ext cx="1236123" cy="1733374"/>
          </a:xfrm>
          <a:prstGeom prst="rect">
            <a:avLst/>
          </a:prstGeom>
        </p:spPr>
      </p:pic>
      <p:sp>
        <p:nvSpPr>
          <p:cNvPr id="8" name="テキスト ボックス 7">
            <a:extLst>
              <a:ext uri="{FF2B5EF4-FFF2-40B4-BE49-F238E27FC236}">
                <a16:creationId xmlns:a16="http://schemas.microsoft.com/office/drawing/2014/main" id="{842550BD-29E3-45AB-B85A-B757EB249D74}"/>
              </a:ext>
            </a:extLst>
          </p:cNvPr>
          <p:cNvSpPr txBox="1"/>
          <p:nvPr/>
        </p:nvSpPr>
        <p:spPr>
          <a:xfrm>
            <a:off x="2669204" y="1889292"/>
            <a:ext cx="1949121" cy="707886"/>
          </a:xfrm>
          <a:prstGeom prst="rect">
            <a:avLst/>
          </a:prstGeom>
          <a:solidFill>
            <a:schemeClr val="bg1"/>
          </a:solid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コンピュータの外部メモリ　</a:t>
            </a:r>
          </a:p>
        </p:txBody>
      </p:sp>
      <p:sp>
        <p:nvSpPr>
          <p:cNvPr id="12" name="四角形: 角を丸くする 11">
            <a:extLst>
              <a:ext uri="{FF2B5EF4-FFF2-40B4-BE49-F238E27FC236}">
                <a16:creationId xmlns:a16="http://schemas.microsoft.com/office/drawing/2014/main" id="{CC948B69-171E-44D9-940E-E202D4555456}"/>
              </a:ext>
            </a:extLst>
          </p:cNvPr>
          <p:cNvSpPr/>
          <p:nvPr/>
        </p:nvSpPr>
        <p:spPr>
          <a:xfrm>
            <a:off x="6324080" y="2243235"/>
            <a:ext cx="2605316" cy="3364463"/>
          </a:xfrm>
          <a:prstGeom prst="roundRect">
            <a:avLst>
              <a:gd name="adj" fmla="val 1088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3B91BDA-B531-4F4E-957F-9EC870E85A74}"/>
              </a:ext>
            </a:extLst>
          </p:cNvPr>
          <p:cNvSpPr txBox="1"/>
          <p:nvPr/>
        </p:nvSpPr>
        <p:spPr>
          <a:xfrm>
            <a:off x="6568295" y="1847084"/>
            <a:ext cx="2116419" cy="707886"/>
          </a:xfrm>
          <a:prstGeom prst="rect">
            <a:avLst/>
          </a:prstGeom>
          <a:solidFill>
            <a:schemeClr val="bg1"/>
          </a:solid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コンピュータの内部メモリ</a:t>
            </a:r>
            <a:r>
              <a:rPr kumimoji="1" lang="en-US" altLang="ja-JP" sz="2000" dirty="0">
                <a:latin typeface="メイリオ" panose="020B0604030504040204" pitchFamily="50" charset="-128"/>
                <a:ea typeface="メイリオ" panose="020B0604030504040204" pitchFamily="50" charset="-128"/>
              </a:rPr>
              <a:t>  </a:t>
            </a:r>
            <a:endParaRPr kumimoji="1" lang="ja-JP" altLang="en-US" sz="20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570EEF1A-4EDF-495B-BD8E-6064FF12C131}"/>
              </a:ext>
            </a:extLst>
          </p:cNvPr>
          <p:cNvSpPr/>
          <p:nvPr/>
        </p:nvSpPr>
        <p:spPr>
          <a:xfrm>
            <a:off x="6220252" y="4948951"/>
            <a:ext cx="2433900" cy="38612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pandas</a:t>
            </a:r>
            <a:endParaRPr kumimoji="1" lang="ja-JP" altLang="en-US" sz="2400" dirty="0"/>
          </a:p>
        </p:txBody>
      </p:sp>
      <p:sp>
        <p:nvSpPr>
          <p:cNvPr id="30" name="矢印: 右 29">
            <a:extLst>
              <a:ext uri="{FF2B5EF4-FFF2-40B4-BE49-F238E27FC236}">
                <a16:creationId xmlns:a16="http://schemas.microsoft.com/office/drawing/2014/main" id="{B46833FE-F986-487A-BD8B-A8CE913812A0}"/>
              </a:ext>
            </a:extLst>
          </p:cNvPr>
          <p:cNvSpPr/>
          <p:nvPr/>
        </p:nvSpPr>
        <p:spPr>
          <a:xfrm flipH="1">
            <a:off x="4898919" y="4073530"/>
            <a:ext cx="1321333" cy="596348"/>
          </a:xfrm>
          <a:prstGeom prst="rightArrow">
            <a:avLst>
              <a:gd name="adj1" fmla="val 50000"/>
              <a:gd name="adj2" fmla="val 7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79689D70-9196-43BE-9E52-E5E9333556D1}"/>
              </a:ext>
            </a:extLst>
          </p:cNvPr>
          <p:cNvSpPr txBox="1"/>
          <p:nvPr/>
        </p:nvSpPr>
        <p:spPr>
          <a:xfrm>
            <a:off x="4942689" y="3703161"/>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書き出す</a:t>
            </a:r>
          </a:p>
        </p:txBody>
      </p:sp>
      <p:sp>
        <p:nvSpPr>
          <p:cNvPr id="2" name="テキスト ボックス 1">
            <a:extLst>
              <a:ext uri="{FF2B5EF4-FFF2-40B4-BE49-F238E27FC236}">
                <a16:creationId xmlns:a16="http://schemas.microsoft.com/office/drawing/2014/main" id="{C1973ABD-ECD0-4FB5-B49C-A9382910A26F}"/>
              </a:ext>
            </a:extLst>
          </p:cNvPr>
          <p:cNvSpPr txBox="1"/>
          <p:nvPr/>
        </p:nvSpPr>
        <p:spPr>
          <a:xfrm>
            <a:off x="6621142" y="4161700"/>
            <a:ext cx="1836593" cy="461665"/>
          </a:xfrm>
          <a:prstGeom prst="rect">
            <a:avLst/>
          </a:prstGeom>
          <a:noFill/>
          <a:ln>
            <a:solidFill>
              <a:schemeClr val="tx1"/>
            </a:solidFill>
          </a:ln>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DataFrame</a:t>
            </a:r>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C4AA81E-3F94-7F96-F5E8-1AEC80A7754E}"/>
              </a:ext>
            </a:extLst>
          </p:cNvPr>
          <p:cNvSpPr txBox="1"/>
          <p:nvPr/>
        </p:nvSpPr>
        <p:spPr>
          <a:xfrm>
            <a:off x="6598068" y="2711505"/>
            <a:ext cx="2247353"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Data(</a:t>
            </a:r>
            <a:r>
              <a:rPr kumimoji="1" lang="ja-JP" altLang="en-US" sz="2400" dirty="0">
                <a:latin typeface="メイリオ" panose="020B0604030504040204" pitchFamily="50" charset="-128"/>
                <a:ea typeface="メイリオ" panose="020B0604030504040204" pitchFamily="50" charset="-128"/>
              </a:rPr>
              <a:t>文字列，数値 </a:t>
            </a:r>
            <a:r>
              <a:rPr lang="en-US" altLang="ja-JP" sz="2400" dirty="0">
                <a:latin typeface="メイリオ" panose="020B0604030504040204" pitchFamily="50" charset="-128"/>
                <a:ea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endParaRPr>
          </a:p>
        </p:txBody>
      </p:sp>
      <p:sp>
        <p:nvSpPr>
          <p:cNvPr id="7" name="矢印: 下 6">
            <a:extLst>
              <a:ext uri="{FF2B5EF4-FFF2-40B4-BE49-F238E27FC236}">
                <a16:creationId xmlns:a16="http://schemas.microsoft.com/office/drawing/2014/main" id="{00A7566B-4727-7265-E83B-33947DD08121}"/>
              </a:ext>
            </a:extLst>
          </p:cNvPr>
          <p:cNvSpPr/>
          <p:nvPr/>
        </p:nvSpPr>
        <p:spPr>
          <a:xfrm>
            <a:off x="7183301" y="3625584"/>
            <a:ext cx="886408" cy="3545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94207EF-9D93-16D9-9C6C-C5A0137B8BDC}"/>
              </a:ext>
            </a:extLst>
          </p:cNvPr>
          <p:cNvSpPr txBox="1"/>
          <p:nvPr/>
        </p:nvSpPr>
        <p:spPr>
          <a:xfrm>
            <a:off x="597159" y="923731"/>
            <a:ext cx="6135013"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このコーディングは</a:t>
            </a:r>
            <a:r>
              <a:rPr lang="en-US" altLang="ja-JP" sz="3200" dirty="0">
                <a:latin typeface="メイリオ" panose="020B0604030504040204" pitchFamily="50" charset="-128"/>
                <a:ea typeface="メイリオ" panose="020B0604030504040204" pitchFamily="50" charset="-128"/>
              </a:rPr>
              <a:t>pandas</a:t>
            </a:r>
            <a:r>
              <a:rPr lang="ja-JP" altLang="en-US" sz="3200" dirty="0">
                <a:latin typeface="メイリオ" panose="020B0604030504040204" pitchFamily="50" charset="-128"/>
                <a:ea typeface="メイリオ" panose="020B0604030504040204" pitchFamily="50" charset="-128"/>
              </a:rPr>
              <a:t>で。</a:t>
            </a:r>
            <a:endParaRPr kumimoji="1"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4320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9D82FEB-4E21-5683-0475-E60B873CFD9D}"/>
              </a:ext>
            </a:extLst>
          </p:cNvPr>
          <p:cNvPicPr>
            <a:picLocks noChangeAspect="1"/>
          </p:cNvPicPr>
          <p:nvPr/>
        </p:nvPicPr>
        <p:blipFill>
          <a:blip r:embed="rId2"/>
          <a:stretch>
            <a:fillRect/>
          </a:stretch>
        </p:blipFill>
        <p:spPr>
          <a:xfrm>
            <a:off x="1918585" y="2364207"/>
            <a:ext cx="8861867" cy="2562356"/>
          </a:xfrm>
          <a:prstGeom prst="rect">
            <a:avLst/>
          </a:prstGeom>
        </p:spPr>
      </p:pic>
      <p:sp>
        <p:nvSpPr>
          <p:cNvPr id="6" name="四角形: 角を丸くする 5">
            <a:extLst>
              <a:ext uri="{FF2B5EF4-FFF2-40B4-BE49-F238E27FC236}">
                <a16:creationId xmlns:a16="http://schemas.microsoft.com/office/drawing/2014/main" id="{DB2E129C-791F-1683-AD6A-D5B5306A0193}"/>
              </a:ext>
            </a:extLst>
          </p:cNvPr>
          <p:cNvSpPr/>
          <p:nvPr/>
        </p:nvSpPr>
        <p:spPr>
          <a:xfrm>
            <a:off x="2750989" y="2258007"/>
            <a:ext cx="8029463" cy="494523"/>
          </a:xfrm>
          <a:prstGeom prst="round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5D7A8FF-DAF3-5AEA-AAF4-8178ECC19301}"/>
              </a:ext>
            </a:extLst>
          </p:cNvPr>
          <p:cNvSpPr txBox="1"/>
          <p:nvPr/>
        </p:nvSpPr>
        <p:spPr>
          <a:xfrm>
            <a:off x="2750989" y="1835576"/>
            <a:ext cx="2270173" cy="369332"/>
          </a:xfrm>
          <a:prstGeom prst="rect">
            <a:avLst/>
          </a:prstGeom>
          <a:noFill/>
        </p:spPr>
        <p:txBody>
          <a:bodyPr wrap="none" rtlCol="0">
            <a:spAutoFit/>
          </a:bodyPr>
          <a:lstStyle/>
          <a:p>
            <a:pPr algn="l"/>
            <a:r>
              <a:rPr kumimoji="1" lang="en-US" altLang="ja-JP" b="1" dirty="0">
                <a:solidFill>
                  <a:srgbClr val="00B0F0"/>
                </a:solidFill>
                <a:latin typeface="メイリオ" panose="020B0604030504040204" pitchFamily="50" charset="-128"/>
                <a:ea typeface="メイリオ" panose="020B0604030504040204" pitchFamily="50" charset="-128"/>
              </a:rPr>
              <a:t>Column</a:t>
            </a:r>
            <a:r>
              <a:rPr kumimoji="1" lang="ja-JP" altLang="en-US" b="1" dirty="0">
                <a:solidFill>
                  <a:srgbClr val="00B0F0"/>
                </a:solidFill>
                <a:latin typeface="メイリオ" panose="020B0604030504040204" pitchFamily="50" charset="-128"/>
                <a:ea typeface="メイリオ" panose="020B0604030504040204" pitchFamily="50" charset="-128"/>
              </a:rPr>
              <a:t>（カラム）</a:t>
            </a:r>
          </a:p>
        </p:txBody>
      </p:sp>
      <p:sp>
        <p:nvSpPr>
          <p:cNvPr id="8" name="四角形: 角を丸くする 7">
            <a:extLst>
              <a:ext uri="{FF2B5EF4-FFF2-40B4-BE49-F238E27FC236}">
                <a16:creationId xmlns:a16="http://schemas.microsoft.com/office/drawing/2014/main" id="{1E73EC03-969C-1C94-D5C2-EE469079E8FA}"/>
              </a:ext>
            </a:extLst>
          </p:cNvPr>
          <p:cNvSpPr/>
          <p:nvPr/>
        </p:nvSpPr>
        <p:spPr>
          <a:xfrm>
            <a:off x="2032532" y="2805629"/>
            <a:ext cx="718458" cy="2120933"/>
          </a:xfrm>
          <a:prstGeom prst="round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7207DC-C268-CB0A-E9A1-1E0D89A9884A}"/>
              </a:ext>
            </a:extLst>
          </p:cNvPr>
          <p:cNvSpPr txBox="1"/>
          <p:nvPr/>
        </p:nvSpPr>
        <p:spPr>
          <a:xfrm>
            <a:off x="121298" y="3429000"/>
            <a:ext cx="1797287" cy="646331"/>
          </a:xfrm>
          <a:prstGeom prst="rect">
            <a:avLst/>
          </a:prstGeom>
          <a:noFill/>
        </p:spPr>
        <p:txBody>
          <a:bodyPr wrap="none" rtlCol="0">
            <a:spAutoFit/>
          </a:bodyPr>
          <a:lstStyle/>
          <a:p>
            <a:pPr algn="l"/>
            <a:r>
              <a:rPr kumimoji="1" lang="en-US" altLang="ja-JP" b="1" dirty="0">
                <a:solidFill>
                  <a:schemeClr val="accent2">
                    <a:lumMod val="75000"/>
                  </a:schemeClr>
                </a:solidFill>
                <a:latin typeface="メイリオ" panose="020B0604030504040204" pitchFamily="50" charset="-128"/>
                <a:ea typeface="メイリオ" panose="020B0604030504040204" pitchFamily="50" charset="-128"/>
              </a:rPr>
              <a:t>Index</a:t>
            </a:r>
          </a:p>
          <a:p>
            <a:pPr algn="l"/>
            <a:r>
              <a:rPr kumimoji="1" lang="en-US" altLang="ja-JP" b="1" dirty="0">
                <a:solidFill>
                  <a:schemeClr val="accent2">
                    <a:lumMod val="75000"/>
                  </a:schemeClr>
                </a:solidFill>
                <a:latin typeface="メイリオ" panose="020B0604030504040204" pitchFamily="50" charset="-128"/>
                <a:ea typeface="メイリオ" panose="020B0604030504040204" pitchFamily="50" charset="-128"/>
              </a:rPr>
              <a:t>(</a:t>
            </a:r>
            <a:r>
              <a:rPr kumimoji="1" lang="ja-JP" altLang="en-US" b="1" dirty="0">
                <a:solidFill>
                  <a:schemeClr val="accent2">
                    <a:lumMod val="75000"/>
                  </a:schemeClr>
                </a:solidFill>
                <a:latin typeface="メイリオ" panose="020B0604030504040204" pitchFamily="50" charset="-128"/>
                <a:ea typeface="メイリオ" panose="020B0604030504040204" pitchFamily="50" charset="-128"/>
              </a:rPr>
              <a:t>インデックス</a:t>
            </a:r>
            <a:r>
              <a:rPr kumimoji="1" lang="en-US" altLang="ja-JP" b="1" dirty="0">
                <a:solidFill>
                  <a:schemeClr val="accent2">
                    <a:lumMod val="75000"/>
                  </a:schemeClr>
                </a:solidFill>
                <a:latin typeface="メイリオ" panose="020B0604030504040204" pitchFamily="50" charset="-128"/>
                <a:ea typeface="メイリオ" panose="020B0604030504040204" pitchFamily="50" charset="-128"/>
              </a:rPr>
              <a:t>)</a:t>
            </a:r>
            <a:endParaRPr kumimoji="1" lang="ja-JP" altLang="en-US" b="1" dirty="0">
              <a:solidFill>
                <a:schemeClr val="accent2">
                  <a:lumMod val="75000"/>
                </a:schemeClr>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8ED85F83-CC47-E2DC-8698-CBF01B686AEB}"/>
              </a:ext>
            </a:extLst>
          </p:cNvPr>
          <p:cNvSpPr txBox="1"/>
          <p:nvPr/>
        </p:nvSpPr>
        <p:spPr>
          <a:xfrm>
            <a:off x="447869" y="485192"/>
            <a:ext cx="7317003" cy="584775"/>
          </a:xfrm>
          <a:prstGeom prst="rect">
            <a:avLst/>
          </a:prstGeom>
          <a:noFill/>
        </p:spPr>
        <p:txBody>
          <a:bodyPr wrap="none" rtlCol="0">
            <a:spAutoFit/>
          </a:bodyPr>
          <a:lstStyle/>
          <a:p>
            <a:pPr algn="l"/>
            <a:r>
              <a:rPr kumimoji="1" lang="en-US" altLang="ja-JP" sz="3200" dirty="0" err="1">
                <a:latin typeface="メイリオ" panose="020B0604030504040204" pitchFamily="50" charset="-128"/>
                <a:ea typeface="メイリオ" panose="020B0604030504040204" pitchFamily="50" charset="-128"/>
              </a:rPr>
              <a:t>DataFrame</a:t>
            </a:r>
            <a:r>
              <a:rPr kumimoji="1" lang="ja-JP" altLang="en-US" sz="3200" dirty="0">
                <a:latin typeface="メイリオ" panose="020B0604030504040204" pitchFamily="50" charset="-128"/>
                <a:ea typeface="メイリオ" panose="020B0604030504040204" pitchFamily="50" charset="-128"/>
              </a:rPr>
              <a:t>（データフレーム）の構造</a:t>
            </a:r>
          </a:p>
        </p:txBody>
      </p:sp>
      <p:sp>
        <p:nvSpPr>
          <p:cNvPr id="11" name="テキスト ボックス 10">
            <a:extLst>
              <a:ext uri="{FF2B5EF4-FFF2-40B4-BE49-F238E27FC236}">
                <a16:creationId xmlns:a16="http://schemas.microsoft.com/office/drawing/2014/main" id="{6D3AF7AE-CF92-E920-3E61-5E77EBFDC9E7}"/>
              </a:ext>
            </a:extLst>
          </p:cNvPr>
          <p:cNvSpPr txBox="1"/>
          <p:nvPr/>
        </p:nvSpPr>
        <p:spPr>
          <a:xfrm>
            <a:off x="541175" y="1188437"/>
            <a:ext cx="10652275"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表形式のデータ（</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次元配列）に列ラベル：</a:t>
            </a:r>
            <a:r>
              <a:rPr kumimoji="1" lang="en-US" altLang="ja-JP" sz="2000" dirty="0">
                <a:latin typeface="メイリオ" panose="020B0604030504040204" pitchFamily="50" charset="-128"/>
                <a:ea typeface="メイリオ" panose="020B0604030504040204" pitchFamily="50" charset="-128"/>
              </a:rPr>
              <a:t>column, </a:t>
            </a:r>
            <a:r>
              <a:rPr kumimoji="1" lang="ja-JP" altLang="en-US" sz="2000" dirty="0">
                <a:latin typeface="メイリオ" panose="020B0604030504040204" pitchFamily="50" charset="-128"/>
                <a:ea typeface="メイリオ" panose="020B0604030504040204" pitchFamily="50" charset="-128"/>
              </a:rPr>
              <a:t>行ラベル：</a:t>
            </a:r>
            <a:r>
              <a:rPr kumimoji="1" lang="en-US" altLang="ja-JP" sz="2000" dirty="0">
                <a:latin typeface="メイリオ" panose="020B0604030504040204" pitchFamily="50" charset="-128"/>
                <a:ea typeface="メイリオ" panose="020B0604030504040204" pitchFamily="50" charset="-128"/>
              </a:rPr>
              <a:t>index </a:t>
            </a:r>
            <a:r>
              <a:rPr kumimoji="1" lang="ja-JP" altLang="en-US" sz="2000" dirty="0">
                <a:latin typeface="メイリオ" panose="020B0604030504040204" pitchFamily="50" charset="-128"/>
                <a:ea typeface="メイリオ" panose="020B0604030504040204" pitchFamily="50" charset="-128"/>
              </a:rPr>
              <a:t>が付いたデータ形式</a:t>
            </a:r>
          </a:p>
        </p:txBody>
      </p:sp>
    </p:spTree>
    <p:extLst>
      <p:ext uri="{BB962C8B-B14F-4D97-AF65-F5344CB8AC3E}">
        <p14:creationId xmlns:p14="http://schemas.microsoft.com/office/powerpoint/2010/main" val="3390596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77D9ACC-6DC9-2455-C001-3B6126301E1C}"/>
              </a:ext>
            </a:extLst>
          </p:cNvPr>
          <p:cNvSpPr txBox="1"/>
          <p:nvPr/>
        </p:nvSpPr>
        <p:spPr>
          <a:xfrm>
            <a:off x="514350" y="246815"/>
            <a:ext cx="3703258"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c</a:t>
            </a:r>
            <a:r>
              <a:rPr kumimoji="1" lang="en-US" altLang="ja-JP" sz="3200" dirty="0">
                <a:latin typeface="メイリオ" panose="020B0604030504040204" pitchFamily="50" charset="-128"/>
                <a:ea typeface="メイリオ" panose="020B0604030504040204" pitchFamily="50" charset="-128"/>
              </a:rPr>
              <a:t>sv</a:t>
            </a:r>
            <a:r>
              <a:rPr kumimoji="1" lang="ja-JP" altLang="en-US" sz="3200" dirty="0">
                <a:latin typeface="メイリオ" panose="020B0604030504040204" pitchFamily="50" charset="-128"/>
                <a:ea typeface="メイリオ" panose="020B0604030504040204" pitchFamily="50" charset="-128"/>
              </a:rPr>
              <a:t>に書き出す構文</a:t>
            </a:r>
          </a:p>
        </p:txBody>
      </p:sp>
      <p:sp>
        <p:nvSpPr>
          <p:cNvPr id="3" name="テキスト ボックス 2">
            <a:extLst>
              <a:ext uri="{FF2B5EF4-FFF2-40B4-BE49-F238E27FC236}">
                <a16:creationId xmlns:a16="http://schemas.microsoft.com/office/drawing/2014/main" id="{2C8921BB-2407-227D-C0F5-9C725457DD62}"/>
              </a:ext>
            </a:extLst>
          </p:cNvPr>
          <p:cNvSpPr txBox="1"/>
          <p:nvPr/>
        </p:nvSpPr>
        <p:spPr>
          <a:xfrm>
            <a:off x="514350" y="3467100"/>
            <a:ext cx="10466007" cy="1323439"/>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with </a:t>
            </a:r>
            <a:r>
              <a:rPr kumimoji="1" lang="en-US" altLang="ja-JP" sz="2000" dirty="0" err="1">
                <a:solidFill>
                  <a:srgbClr val="FF0000"/>
                </a:solidFill>
                <a:latin typeface="メイリオ" panose="020B0604030504040204" pitchFamily="50" charset="-128"/>
                <a:ea typeface="メイリオ" panose="020B0604030504040204" pitchFamily="50" charset="-128"/>
              </a:rPr>
              <a:t>codecs</a:t>
            </a:r>
            <a:r>
              <a:rPr kumimoji="1" lang="en-US" altLang="ja-JP" sz="2000" dirty="0" err="1">
                <a:latin typeface="メイリオ" panose="020B0604030504040204" pitchFamily="50" charset="-128"/>
                <a:ea typeface="メイリオ" panose="020B0604030504040204" pitchFamily="50" charset="-128"/>
              </a:rPr>
              <a:t>.open</a:t>
            </a:r>
            <a:r>
              <a:rPr kumimoji="1" lang="en-US" altLang="ja-JP" sz="2000" dirty="0">
                <a:latin typeface="メイリオ" panose="020B0604030504040204" pitchFamily="50" charset="-128"/>
                <a:ea typeface="メイリオ" panose="020B0604030504040204" pitchFamily="50" charset="-128"/>
              </a:rPr>
              <a:t>("tabelog_kuchikomi.csv", "</a:t>
            </a:r>
            <a:r>
              <a:rPr kumimoji="1" lang="en-US" altLang="ja-JP" sz="2000" dirty="0">
                <a:solidFill>
                  <a:srgbClr val="FF0000"/>
                </a:solidFill>
                <a:latin typeface="メイリオ" panose="020B0604030504040204" pitchFamily="50" charset="-128"/>
                <a:ea typeface="メイリオ" panose="020B0604030504040204" pitchFamily="50" charset="-128"/>
              </a:rPr>
              <a:t>w</a:t>
            </a:r>
            <a:r>
              <a:rPr kumimoji="1" lang="en-US" altLang="ja-JP" sz="2000" dirty="0">
                <a:latin typeface="メイリオ" panose="020B0604030504040204" pitchFamily="50" charset="-128"/>
                <a:ea typeface="メイリオ" panose="020B0604030504040204" pitchFamily="50" charset="-128"/>
              </a:rPr>
              <a:t>", "ms932", "ignore") as </a:t>
            </a:r>
            <a:r>
              <a:rPr kumimoji="1" lang="en-US" altLang="ja-JP" sz="2000" dirty="0">
                <a:solidFill>
                  <a:srgbClr val="FF0000"/>
                </a:solidFill>
                <a:latin typeface="メイリオ" panose="020B0604030504040204" pitchFamily="50" charset="-128"/>
                <a:ea typeface="メイリオ" panose="020B0604030504040204" pitchFamily="50" charset="-128"/>
              </a:rPr>
              <a:t>f</a:t>
            </a:r>
            <a:r>
              <a:rPr kumimoji="1" lang="en-US" altLang="ja-JP" sz="2000" dirty="0">
                <a:latin typeface="メイリオ" panose="020B0604030504040204" pitchFamily="50" charset="-128"/>
                <a:ea typeface="メイリオ" panose="020B0604030504040204" pitchFamily="50" charset="-128"/>
              </a:rPr>
              <a:t>: </a:t>
            </a:r>
          </a:p>
          <a:p>
            <a:pPr algn="l"/>
            <a:r>
              <a:rPr kumimoji="1" lang="en-US" altLang="ja-JP" sz="2000" dirty="0">
                <a:latin typeface="メイリオ" panose="020B0604030504040204" pitchFamily="50" charset="-128"/>
                <a:ea typeface="メイリオ" panose="020B0604030504040204" pitchFamily="50" charset="-128"/>
              </a:rPr>
              <a:t>    </a:t>
            </a:r>
            <a:endParaRPr kumimoji="1" lang="ja-JP" altLang="en-US"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tabelog_df.to_csv</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a:solidFill>
                  <a:srgbClr val="FF0000"/>
                </a:solidFill>
                <a:latin typeface="メイリオ" panose="020B0604030504040204" pitchFamily="50" charset="-128"/>
                <a:ea typeface="メイリオ" panose="020B0604030504040204" pitchFamily="50" charset="-128"/>
              </a:rPr>
              <a:t>f,</a:t>
            </a:r>
            <a:r>
              <a:rPr kumimoji="1" lang="en-US" altLang="ja-JP" sz="2000" dirty="0">
                <a:latin typeface="メイリオ" panose="020B0604030504040204" pitchFamily="50" charset="-128"/>
                <a:ea typeface="メイリオ" panose="020B0604030504040204" pitchFamily="50" charset="-128"/>
              </a:rPr>
              <a:t> index=False, encoding="ms932", mode='w', header=True)</a:t>
            </a:r>
          </a:p>
          <a:p>
            <a:pPr algn="l"/>
            <a:endParaRPr kumimoji="1" lang="ja-JP" altLang="en-US" sz="20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C45CC60F-2CBC-7AD8-4788-12B899832AF6}"/>
              </a:ext>
            </a:extLst>
          </p:cNvPr>
          <p:cNvSpPr txBox="1"/>
          <p:nvPr/>
        </p:nvSpPr>
        <p:spPr>
          <a:xfrm>
            <a:off x="5962650" y="2164436"/>
            <a:ext cx="476250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文字コードが</a:t>
            </a:r>
            <a:r>
              <a:rPr kumimoji="1" lang="en-US" altLang="ja-JP" sz="2400" dirty="0">
                <a:latin typeface="メイリオ" panose="020B0604030504040204" pitchFamily="50" charset="-128"/>
                <a:ea typeface="メイリオ" panose="020B0604030504040204" pitchFamily="50" charset="-128"/>
              </a:rPr>
              <a:t>ms932</a:t>
            </a:r>
            <a:r>
              <a:rPr kumimoji="1" lang="ja-JP" altLang="en-US" sz="2400" dirty="0">
                <a:latin typeface="メイリオ" panose="020B0604030504040204" pitchFamily="50" charset="-128"/>
                <a:ea typeface="メイリオ" panose="020B0604030504040204" pitchFamily="50" charset="-128"/>
              </a:rPr>
              <a:t>に変換できない場合は読み飛ばす</a:t>
            </a:r>
          </a:p>
        </p:txBody>
      </p:sp>
      <p:sp>
        <p:nvSpPr>
          <p:cNvPr id="5" name="テキスト ボックス 4">
            <a:extLst>
              <a:ext uri="{FF2B5EF4-FFF2-40B4-BE49-F238E27FC236}">
                <a16:creationId xmlns:a16="http://schemas.microsoft.com/office/drawing/2014/main" id="{53AE00C5-62B6-91A1-3DC5-CBA5AD221A5A}"/>
              </a:ext>
            </a:extLst>
          </p:cNvPr>
          <p:cNvSpPr txBox="1"/>
          <p:nvPr/>
        </p:nvSpPr>
        <p:spPr>
          <a:xfrm>
            <a:off x="2943282" y="2548889"/>
            <a:ext cx="233910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物理ファイル名</a:t>
            </a:r>
          </a:p>
        </p:txBody>
      </p:sp>
      <p:sp>
        <p:nvSpPr>
          <p:cNvPr id="7" name="矢印: 下 6">
            <a:extLst>
              <a:ext uri="{FF2B5EF4-FFF2-40B4-BE49-F238E27FC236}">
                <a16:creationId xmlns:a16="http://schemas.microsoft.com/office/drawing/2014/main" id="{B302644C-2C8A-9D12-EA70-3082DCA86648}"/>
              </a:ext>
            </a:extLst>
          </p:cNvPr>
          <p:cNvSpPr/>
          <p:nvPr/>
        </p:nvSpPr>
        <p:spPr>
          <a:xfrm>
            <a:off x="7153275" y="3010554"/>
            <a:ext cx="885825" cy="2850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96F150BB-7FC7-DB4B-30EA-C851CFB39F4D}"/>
              </a:ext>
            </a:extLst>
          </p:cNvPr>
          <p:cNvSpPr/>
          <p:nvPr/>
        </p:nvSpPr>
        <p:spPr>
          <a:xfrm>
            <a:off x="3669920" y="3084790"/>
            <a:ext cx="885825" cy="2850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E966394-47C4-28DE-A87A-17E25ADA1630}"/>
              </a:ext>
            </a:extLst>
          </p:cNvPr>
          <p:cNvSpPr txBox="1"/>
          <p:nvPr/>
        </p:nvSpPr>
        <p:spPr>
          <a:xfrm>
            <a:off x="631366" y="5016252"/>
            <a:ext cx="325967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作成した</a:t>
            </a:r>
            <a:r>
              <a:rPr kumimoji="1" lang="en-US" altLang="ja-JP" sz="2400" dirty="0" err="1">
                <a:latin typeface="メイリオ" panose="020B0604030504040204" pitchFamily="50" charset="-128"/>
                <a:ea typeface="メイリオ" panose="020B0604030504040204" pitchFamily="50" charset="-128"/>
              </a:rPr>
              <a:t>dataframe</a:t>
            </a:r>
            <a:r>
              <a:rPr kumimoji="1" lang="ja-JP" altLang="en-US" sz="2400" dirty="0">
                <a:latin typeface="メイリオ" panose="020B0604030504040204" pitchFamily="50" charset="-128"/>
                <a:ea typeface="メイリオ" panose="020B0604030504040204" pitchFamily="50" charset="-128"/>
              </a:rPr>
              <a:t>名</a:t>
            </a:r>
          </a:p>
        </p:txBody>
      </p:sp>
      <p:sp>
        <p:nvSpPr>
          <p:cNvPr id="10" name="矢印: 下 9">
            <a:extLst>
              <a:ext uri="{FF2B5EF4-FFF2-40B4-BE49-F238E27FC236}">
                <a16:creationId xmlns:a16="http://schemas.microsoft.com/office/drawing/2014/main" id="{98C65297-AEB8-CB51-0165-0E9A236E7DBF}"/>
              </a:ext>
            </a:extLst>
          </p:cNvPr>
          <p:cNvSpPr/>
          <p:nvPr/>
        </p:nvSpPr>
        <p:spPr>
          <a:xfrm flipV="1">
            <a:off x="1375378" y="4602657"/>
            <a:ext cx="885825" cy="2850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05D1D8B-50D0-BB8D-ACCE-D95BC32E14C1}"/>
              </a:ext>
            </a:extLst>
          </p:cNvPr>
          <p:cNvSpPr txBox="1"/>
          <p:nvPr/>
        </p:nvSpPr>
        <p:spPr>
          <a:xfrm>
            <a:off x="4714787" y="4656920"/>
            <a:ext cx="7666651" cy="461665"/>
          </a:xfrm>
          <a:prstGeom prst="rect">
            <a:avLst/>
          </a:prstGeom>
          <a:noFill/>
        </p:spPr>
        <p:txBody>
          <a:bodyPr wrap="none" rtlCol="0">
            <a:spAutoFit/>
          </a:bodyPr>
          <a:lstStyle/>
          <a:p>
            <a:pPr algn="l"/>
            <a:r>
              <a:rPr kumimoji="1" lang="en-US" altLang="ja-JP" sz="2400" dirty="0">
                <a:solidFill>
                  <a:srgbClr val="FF0000"/>
                </a:solidFill>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論理ファイル名（なんでもよいが参照関係がある）</a:t>
            </a:r>
          </a:p>
        </p:txBody>
      </p:sp>
      <p:sp>
        <p:nvSpPr>
          <p:cNvPr id="12" name="テキスト ボックス 11">
            <a:extLst>
              <a:ext uri="{FF2B5EF4-FFF2-40B4-BE49-F238E27FC236}">
                <a16:creationId xmlns:a16="http://schemas.microsoft.com/office/drawing/2014/main" id="{68FB6075-9151-21D5-80EE-B7DDEDD78498}"/>
              </a:ext>
            </a:extLst>
          </p:cNvPr>
          <p:cNvSpPr txBox="1"/>
          <p:nvPr/>
        </p:nvSpPr>
        <p:spPr>
          <a:xfrm>
            <a:off x="4714787" y="5031373"/>
            <a:ext cx="2438488" cy="461665"/>
          </a:xfrm>
          <a:prstGeom prst="rect">
            <a:avLst/>
          </a:prstGeom>
          <a:noFill/>
        </p:spPr>
        <p:txBody>
          <a:bodyPr wrap="none" rtlCol="0">
            <a:spAutoFit/>
          </a:bodyPr>
          <a:lstStyle/>
          <a:p>
            <a:pPr algn="l"/>
            <a:r>
              <a:rPr lang="en-US" altLang="ja-JP" sz="2400" dirty="0">
                <a:solidFill>
                  <a:srgbClr val="FF0000"/>
                </a:solidFill>
                <a:latin typeface="メイリオ" panose="020B0604030504040204" pitchFamily="50" charset="-128"/>
                <a:ea typeface="メイリオ" panose="020B0604030504040204" pitchFamily="50" charset="-128"/>
              </a:rPr>
              <a:t>w</a:t>
            </a:r>
            <a:r>
              <a:rPr kumimoji="1" lang="en-US" altLang="ja-JP" sz="2400" dirty="0">
                <a:latin typeface="メイリオ" panose="020B0604030504040204" pitchFamily="50" charset="-128"/>
                <a:ea typeface="メイリオ" panose="020B0604030504040204" pitchFamily="50" charset="-128"/>
              </a:rPr>
              <a:t>:’write’ mode</a:t>
            </a:r>
            <a:endParaRPr kumimoji="1" lang="ja-JP" altLang="en-US" sz="2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6D35144D-E860-E0D4-D881-926287656A8B}"/>
              </a:ext>
            </a:extLst>
          </p:cNvPr>
          <p:cNvSpPr txBox="1"/>
          <p:nvPr/>
        </p:nvSpPr>
        <p:spPr>
          <a:xfrm>
            <a:off x="619308" y="1620558"/>
            <a:ext cx="239796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import </a:t>
            </a:r>
            <a:r>
              <a:rPr kumimoji="1" lang="en-US" altLang="ja-JP" sz="2400" dirty="0">
                <a:solidFill>
                  <a:srgbClr val="FF0000"/>
                </a:solidFill>
                <a:latin typeface="メイリオ" panose="020B0604030504040204" pitchFamily="50" charset="-128"/>
                <a:ea typeface="メイリオ" panose="020B0604030504040204" pitchFamily="50" charset="-128"/>
              </a:rPr>
              <a:t>codecs</a:t>
            </a:r>
            <a:r>
              <a:rPr kumimoji="1" lang="en-US" altLang="ja-JP" sz="2400" dirty="0">
                <a:latin typeface="メイリオ" panose="020B0604030504040204" pitchFamily="50" charset="-128"/>
                <a:ea typeface="メイリオ" panose="020B0604030504040204" pitchFamily="50" charset="-128"/>
              </a:rPr>
              <a:t> </a:t>
            </a:r>
            <a:endParaRPr kumimoji="1" lang="ja-JP" altLang="en-US" sz="2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0A4565E2-5843-732B-9E34-F34382A5AAE6}"/>
              </a:ext>
            </a:extLst>
          </p:cNvPr>
          <p:cNvSpPr txBox="1"/>
          <p:nvPr/>
        </p:nvSpPr>
        <p:spPr>
          <a:xfrm>
            <a:off x="514350" y="826470"/>
            <a:ext cx="818685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いくつかの構文があるが、以下の方法が最も安定している</a:t>
            </a:r>
          </a:p>
        </p:txBody>
      </p:sp>
      <p:sp>
        <p:nvSpPr>
          <p:cNvPr id="15" name="テキスト ボックス 14">
            <a:extLst>
              <a:ext uri="{FF2B5EF4-FFF2-40B4-BE49-F238E27FC236}">
                <a16:creationId xmlns:a16="http://schemas.microsoft.com/office/drawing/2014/main" id="{424B4D71-7011-B48E-3178-F63699F62D35}"/>
              </a:ext>
            </a:extLst>
          </p:cNvPr>
          <p:cNvSpPr txBox="1"/>
          <p:nvPr/>
        </p:nvSpPr>
        <p:spPr>
          <a:xfrm>
            <a:off x="2943282" y="1609024"/>
            <a:ext cx="603242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文字コードの判定を行うためのライブラリ</a:t>
            </a:r>
          </a:p>
        </p:txBody>
      </p:sp>
    </p:spTree>
    <p:extLst>
      <p:ext uri="{BB962C8B-B14F-4D97-AF65-F5344CB8AC3E}">
        <p14:creationId xmlns:p14="http://schemas.microsoft.com/office/powerpoint/2010/main" val="2201457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9C21702-F7B2-4E87-B1FB-A43715913265}"/>
              </a:ext>
            </a:extLst>
          </p:cNvPr>
          <p:cNvSpPr txBox="1"/>
          <p:nvPr/>
        </p:nvSpPr>
        <p:spPr>
          <a:xfrm>
            <a:off x="397560" y="355908"/>
            <a:ext cx="3623684" cy="584775"/>
          </a:xfrm>
          <a:prstGeom prst="rect">
            <a:avLst/>
          </a:prstGeom>
          <a:noFill/>
        </p:spPr>
        <p:txBody>
          <a:bodyPr wrap="none" rtlCol="0">
            <a:spAutoFit/>
          </a:bodyPr>
          <a:lstStyle/>
          <a:p>
            <a:pPr algn="l"/>
            <a:r>
              <a:rPr kumimoji="1" lang="en-US" altLang="ja-JP" sz="3200" dirty="0" err="1">
                <a:latin typeface="メイリオ" panose="020B0604030504040204" pitchFamily="50" charset="-128"/>
                <a:ea typeface="メイリオ" panose="020B0604030504040204" pitchFamily="50" charset="-128"/>
              </a:rPr>
              <a:t>DataFrame</a:t>
            </a:r>
            <a:r>
              <a:rPr kumimoji="1" lang="ja-JP" altLang="en-US" sz="3200" dirty="0">
                <a:latin typeface="メイリオ" panose="020B0604030504040204" pitchFamily="50" charset="-128"/>
                <a:ea typeface="メイリオ" panose="020B0604030504040204" pitchFamily="50" charset="-128"/>
              </a:rPr>
              <a:t>を作る</a:t>
            </a:r>
            <a:endParaRPr kumimoji="1" lang="en-US" altLang="ja-JP" sz="3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AE4B49D-51D9-4223-8A24-6E57476829DB}"/>
              </a:ext>
            </a:extLst>
          </p:cNvPr>
          <p:cNvSpPr txBox="1"/>
          <p:nvPr/>
        </p:nvSpPr>
        <p:spPr>
          <a:xfrm>
            <a:off x="1240126" y="2740967"/>
            <a:ext cx="8647111" cy="3046988"/>
          </a:xfrm>
          <a:prstGeom prst="rect">
            <a:avLst/>
          </a:prstGeom>
          <a:noFill/>
        </p:spPr>
        <p:txBody>
          <a:bodyPr wrap="none" rtlCol="0">
            <a:spAutoFit/>
          </a:bodyPr>
          <a:lstStyle/>
          <a:p>
            <a:endParaRPr kumimoji="1" lang="pt-BR" altLang="ja-JP" sz="2400" dirty="0">
              <a:latin typeface="メイリオ" panose="020B0604030504040204" pitchFamily="50" charset="-128"/>
              <a:ea typeface="メイリオ" panose="020B0604030504040204" pitchFamily="50" charset="-128"/>
            </a:endParaRPr>
          </a:p>
          <a:p>
            <a:r>
              <a:rPr kumimoji="1" lang="pt-BR" altLang="ja-JP" sz="2400" dirty="0">
                <a:latin typeface="メイリオ" panose="020B0604030504040204" pitchFamily="50" charset="-128"/>
                <a:ea typeface="メイリオ" panose="020B0604030504040204" pitchFamily="50" charset="-128"/>
              </a:rPr>
              <a:t>df = pd.DataFrame([[1,10,100],[2,20,200],[3,30,300]],</a:t>
            </a:r>
          </a:p>
          <a:p>
            <a:r>
              <a:rPr kumimoji="1" lang="pt-BR" altLang="ja-JP" sz="2400" dirty="0">
                <a:latin typeface="メイリオ" panose="020B0604030504040204" pitchFamily="50" charset="-128"/>
                <a:ea typeface="メイリオ" panose="020B0604030504040204" pitchFamily="50" charset="-128"/>
              </a:rPr>
              <a:t>              </a:t>
            </a:r>
          </a:p>
          <a:p>
            <a:r>
              <a:rPr kumimoji="1" lang="pt-BR" altLang="ja-JP" sz="2400" dirty="0">
                <a:latin typeface="メイリオ" panose="020B0604030504040204" pitchFamily="50" charset="-128"/>
                <a:ea typeface="メイリオ" panose="020B0604030504040204" pitchFamily="50" charset="-128"/>
              </a:rPr>
              <a:t>                              index=['r1','r2','r3’],</a:t>
            </a:r>
          </a:p>
          <a:p>
            <a:r>
              <a:rPr kumimoji="1" lang="pt-BR" altLang="ja-JP" sz="2400" dirty="0">
                <a:latin typeface="メイリオ" panose="020B0604030504040204" pitchFamily="50" charset="-128"/>
                <a:ea typeface="メイリオ" panose="020B0604030504040204" pitchFamily="50" charset="-128"/>
              </a:rPr>
              <a:t>                 </a:t>
            </a:r>
          </a:p>
          <a:p>
            <a:r>
              <a:rPr kumimoji="1" lang="pt-BR" altLang="ja-JP" sz="2400" dirty="0">
                <a:latin typeface="メイリオ" panose="020B0604030504040204" pitchFamily="50" charset="-128"/>
                <a:ea typeface="メイリオ" panose="020B0604030504040204" pitchFamily="50" charset="-128"/>
              </a:rPr>
              <a:t>                              </a:t>
            </a:r>
          </a:p>
          <a:p>
            <a:r>
              <a:rPr kumimoji="1" lang="ja-JP" altLang="en-US" sz="2400" dirty="0">
                <a:latin typeface="メイリオ" panose="020B0604030504040204" pitchFamily="50" charset="-128"/>
                <a:ea typeface="メイリオ" panose="020B0604030504040204" pitchFamily="50" charset="-128"/>
              </a:rPr>
              <a:t>　　　　　　　　　　</a:t>
            </a:r>
            <a:r>
              <a:rPr kumimoji="1" lang="pt-BR" altLang="ja-JP" sz="2400" dirty="0">
                <a:latin typeface="メイリオ" panose="020B0604030504040204" pitchFamily="50" charset="-128"/>
                <a:ea typeface="メイリオ" panose="020B0604030504040204" pitchFamily="50" charset="-128"/>
              </a:rPr>
              <a:t>columns=['c1','c2','c3'])</a:t>
            </a:r>
          </a:p>
          <a:p>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4712B2-1405-466D-B421-8194E9AC35EB}"/>
              </a:ext>
            </a:extLst>
          </p:cNvPr>
          <p:cNvSpPr txBox="1"/>
          <p:nvPr/>
        </p:nvSpPr>
        <p:spPr>
          <a:xfrm>
            <a:off x="5618275" y="2217712"/>
            <a:ext cx="283763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リスト</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次元配列！</a:t>
            </a:r>
          </a:p>
        </p:txBody>
      </p:sp>
      <p:sp>
        <p:nvSpPr>
          <p:cNvPr id="6" name="左中かっこ 5">
            <a:extLst>
              <a:ext uri="{FF2B5EF4-FFF2-40B4-BE49-F238E27FC236}">
                <a16:creationId xmlns:a16="http://schemas.microsoft.com/office/drawing/2014/main" id="{B93ED29C-4800-4ED2-B25D-B6C1FD6C1294}"/>
              </a:ext>
            </a:extLst>
          </p:cNvPr>
          <p:cNvSpPr/>
          <p:nvPr/>
        </p:nvSpPr>
        <p:spPr>
          <a:xfrm rot="5400000">
            <a:off x="6821632" y="411170"/>
            <a:ext cx="430925" cy="49673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86357B1-9529-48E3-8BD0-B9560A6D8344}"/>
              </a:ext>
            </a:extLst>
          </p:cNvPr>
          <p:cNvSpPr txBox="1"/>
          <p:nvPr/>
        </p:nvSpPr>
        <p:spPr>
          <a:xfrm>
            <a:off x="4699043" y="5326291"/>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列見出しのリスト</a:t>
            </a:r>
          </a:p>
        </p:txBody>
      </p:sp>
      <p:sp>
        <p:nvSpPr>
          <p:cNvPr id="8" name="テキスト ボックス 7">
            <a:extLst>
              <a:ext uri="{FF2B5EF4-FFF2-40B4-BE49-F238E27FC236}">
                <a16:creationId xmlns:a16="http://schemas.microsoft.com/office/drawing/2014/main" id="{9A8371E8-F208-46A9-8F4E-BC7D2DD9644D}"/>
              </a:ext>
            </a:extLst>
          </p:cNvPr>
          <p:cNvSpPr txBox="1"/>
          <p:nvPr/>
        </p:nvSpPr>
        <p:spPr>
          <a:xfrm>
            <a:off x="4699044" y="4226028"/>
            <a:ext cx="407355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省略可能（自動的に</a:t>
            </a:r>
            <a:r>
              <a:rPr kumimoji="1" lang="en-US" altLang="ja-JP" sz="2400" dirty="0">
                <a:latin typeface="メイリオ" panose="020B0604030504040204" pitchFamily="50" charset="-128"/>
                <a:ea typeface="メイリオ" panose="020B0604030504040204" pitchFamily="50" charset="-128"/>
              </a:rPr>
              <a:t>0,1,2..)</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008075C6-D6F1-490E-8B61-61CC8894C04B}"/>
              </a:ext>
            </a:extLst>
          </p:cNvPr>
          <p:cNvSpPr txBox="1"/>
          <p:nvPr/>
        </p:nvSpPr>
        <p:spPr>
          <a:xfrm>
            <a:off x="1240126" y="2433175"/>
            <a:ext cx="800219" cy="461665"/>
          </a:xfrm>
          <a:prstGeom prst="rect">
            <a:avLst/>
          </a:prstGeom>
          <a:noFill/>
        </p:spPr>
        <p:txBody>
          <a:bodyPr wrap="none" rtlCol="0">
            <a:spAutoFit/>
          </a:bodyPr>
          <a:lstStyle/>
          <a:p>
            <a:pPr algn="l"/>
            <a:r>
              <a:rPr kumimoji="1" lang="ja-JP" altLang="en-US" sz="2400" b="1" u="sng" dirty="0">
                <a:latin typeface="メイリオ" panose="020B0604030504040204" pitchFamily="50" charset="-128"/>
                <a:ea typeface="メイリオ" panose="020B0604030504040204" pitchFamily="50" charset="-128"/>
              </a:rPr>
              <a:t>構文</a:t>
            </a:r>
          </a:p>
        </p:txBody>
      </p:sp>
      <p:pic>
        <p:nvPicPr>
          <p:cNvPr id="11" name="図 10">
            <a:extLst>
              <a:ext uri="{FF2B5EF4-FFF2-40B4-BE49-F238E27FC236}">
                <a16:creationId xmlns:a16="http://schemas.microsoft.com/office/drawing/2014/main" id="{A23906BA-335B-159D-4BE1-10CB88ED9A79}"/>
              </a:ext>
            </a:extLst>
          </p:cNvPr>
          <p:cNvPicPr>
            <a:picLocks noChangeAspect="1"/>
          </p:cNvPicPr>
          <p:nvPr/>
        </p:nvPicPr>
        <p:blipFill>
          <a:blip r:embed="rId3"/>
          <a:stretch>
            <a:fillRect/>
          </a:stretch>
        </p:blipFill>
        <p:spPr>
          <a:xfrm>
            <a:off x="10181974" y="587870"/>
            <a:ext cx="1056747" cy="1229485"/>
          </a:xfrm>
          <a:prstGeom prst="rect">
            <a:avLst/>
          </a:prstGeom>
        </p:spPr>
      </p:pic>
      <p:sp>
        <p:nvSpPr>
          <p:cNvPr id="13" name="テキスト ボックス 12">
            <a:extLst>
              <a:ext uri="{FF2B5EF4-FFF2-40B4-BE49-F238E27FC236}">
                <a16:creationId xmlns:a16="http://schemas.microsoft.com/office/drawing/2014/main" id="{96612A72-9607-C2FA-F186-7ECBED0786A1}"/>
              </a:ext>
            </a:extLst>
          </p:cNvPr>
          <p:cNvSpPr txBox="1"/>
          <p:nvPr/>
        </p:nvSpPr>
        <p:spPr>
          <a:xfrm>
            <a:off x="397560" y="947924"/>
            <a:ext cx="8230010"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Dataframe.ipynb</a:t>
            </a:r>
            <a:r>
              <a:rPr kumimoji="1" lang="ja-JP" altLang="en-US" sz="2400" dirty="0">
                <a:latin typeface="メイリオ" panose="020B0604030504040204" pitchFamily="50" charset="-128"/>
                <a:ea typeface="メイリオ" panose="020B0604030504040204" pitchFamily="50" charset="-128"/>
              </a:rPr>
              <a:t>を読んで</a:t>
            </a:r>
            <a:r>
              <a:rPr lang="ja-JP" altLang="en-US" sz="2400" dirty="0">
                <a:latin typeface="メイリオ" panose="020B0604030504040204" pitchFamily="50" charset="-128"/>
                <a:ea typeface="メイリオ" panose="020B0604030504040204" pitchFamily="50" charset="-128"/>
              </a:rPr>
              <a:t>演習をやってみてください。</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5133812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9966</TotalTime>
  <Words>2123</Words>
  <Application>Microsoft Office PowerPoint</Application>
  <PresentationFormat>ワイド画面</PresentationFormat>
  <Paragraphs>293</Paragraphs>
  <Slides>38</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38</vt:i4>
      </vt:variant>
    </vt:vector>
  </HeadingPairs>
  <TitlesOfParts>
    <vt:vector size="45" baseType="lpstr">
      <vt:lpstr>メイリオ</vt:lpstr>
      <vt:lpstr>游ゴシック</vt:lpstr>
      <vt:lpstr>游ゴシック Light</vt:lpstr>
      <vt:lpstr>Arial</vt:lpstr>
      <vt:lpstr>Courier New</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Hiroshi Uehara</dc:creator>
  <cp:lastModifiedBy>Hiroshi Uehara</cp:lastModifiedBy>
  <cp:revision>81</cp:revision>
  <dcterms:created xsi:type="dcterms:W3CDTF">2024-02-15T16:10:20Z</dcterms:created>
  <dcterms:modified xsi:type="dcterms:W3CDTF">2025-06-18T04:56:05Z</dcterms:modified>
</cp:coreProperties>
</file>